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d9b6a21c7874e21" /><Relationship Type="http://schemas.openxmlformats.org/officeDocument/2006/relationships/extended-properties" Target="/docProps/app.xml" Id="R4aed029492244eb4" /><Relationship Type="http://schemas.openxmlformats.org/officeDocument/2006/relationships/officeDocument" Target="/ppt/presentation.xml" Id="Rc0d4be980b7040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15c25081f4140"/>
  </p:sldMasterIdLst>
  <p:notesMasterIdLst>
    <p:notesMasterId xmlns:r="http://schemas.openxmlformats.org/officeDocument/2006/relationships" r:id="R3be84d2f34594b0a"/>
  </p:notesMasterIdLst>
  <p:sldIdLst>
    <p:sldId xmlns:r="http://schemas.openxmlformats.org/officeDocument/2006/relationships" id="256" r:id="R6cdcab31503941d2"/>
    <p:sldId xmlns:r="http://schemas.openxmlformats.org/officeDocument/2006/relationships" id="257" r:id="Rfa9f98cc3f8e4a9a"/>
    <p:sldId xmlns:r="http://schemas.openxmlformats.org/officeDocument/2006/relationships" id="258" r:id="R312e89c7cf834ba1"/>
    <p:sldId xmlns:r="http://schemas.openxmlformats.org/officeDocument/2006/relationships" id="259" r:id="R74dac75a8d2d4878"/>
    <p:sldId xmlns:r="http://schemas.openxmlformats.org/officeDocument/2006/relationships" id="260" r:id="Rb60cc96ed4774007"/>
    <p:sldId xmlns:r="http://schemas.openxmlformats.org/officeDocument/2006/relationships" id="261" r:id="R3695b9bde4fa4c5e"/>
    <p:sldId xmlns:r="http://schemas.openxmlformats.org/officeDocument/2006/relationships" id="262" r:id="R4fd0ae9d36c34573"/>
    <p:sldId xmlns:r="http://schemas.openxmlformats.org/officeDocument/2006/relationships" id="263" r:id="R007544b3340f46aa"/>
    <p:sldId xmlns:r="http://schemas.openxmlformats.org/officeDocument/2006/relationships" id="264" r:id="R89ff786cfc054a4c"/>
    <p:sldId xmlns:r="http://schemas.openxmlformats.org/officeDocument/2006/relationships" id="265" r:id="R8711d213f0e542b7"/>
    <p:sldId xmlns:r="http://schemas.openxmlformats.org/officeDocument/2006/relationships" id="266" r:id="Rd8b068a385764aa9"/>
    <p:sldId xmlns:r="http://schemas.openxmlformats.org/officeDocument/2006/relationships" id="267" r:id="R42eb20bbfad345b3"/>
    <p:sldId xmlns:r="http://schemas.openxmlformats.org/officeDocument/2006/relationships" id="268" r:id="R9721222866c342b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e08f11de9464c89" /><Relationship Type="http://schemas.openxmlformats.org/officeDocument/2006/relationships/slideMaster" Target="/ppt/slideMasters/slideMaster1.xml" Id="R79615c25081f4140" /><Relationship Type="http://schemas.openxmlformats.org/officeDocument/2006/relationships/notesMaster" Target="/ppt/notesMasters/notesMaster1.xml" Id="R3be84d2f34594b0a" /><Relationship Type="http://schemas.openxmlformats.org/officeDocument/2006/relationships/presProps" Target="/ppt/presProps.xml" Id="R3e850985a4d64402" /><Relationship Type="http://schemas.openxmlformats.org/officeDocument/2006/relationships/tableStyles" Target="/ppt/tableStyles.xml" Id="R08d928422d674c98" /><Relationship Type="http://schemas.openxmlformats.org/officeDocument/2006/relationships/slide" Target="/ppt/slides/slide1.xml" Id="R6cdcab31503941d2" /><Relationship Type="http://schemas.openxmlformats.org/officeDocument/2006/relationships/slide" Target="/ppt/slides/slide2.xml" Id="Rfa9f98cc3f8e4a9a" /><Relationship Type="http://schemas.openxmlformats.org/officeDocument/2006/relationships/slide" Target="/ppt/slides/slide3.xml" Id="R312e89c7cf834ba1" /><Relationship Type="http://schemas.openxmlformats.org/officeDocument/2006/relationships/slide" Target="/ppt/slides/slide4.xml" Id="R74dac75a8d2d4878" /><Relationship Type="http://schemas.openxmlformats.org/officeDocument/2006/relationships/slide" Target="/ppt/slides/slide5.xml" Id="Rb60cc96ed4774007" /><Relationship Type="http://schemas.openxmlformats.org/officeDocument/2006/relationships/slide" Target="/ppt/slides/slide6.xml" Id="R3695b9bde4fa4c5e" /><Relationship Type="http://schemas.openxmlformats.org/officeDocument/2006/relationships/slide" Target="/ppt/slides/slide7.xml" Id="R4fd0ae9d36c34573" /><Relationship Type="http://schemas.openxmlformats.org/officeDocument/2006/relationships/slide" Target="/ppt/slides/slide8.xml" Id="R007544b3340f46aa" /><Relationship Type="http://schemas.openxmlformats.org/officeDocument/2006/relationships/slide" Target="/ppt/slides/slide9.xml" Id="R89ff786cfc054a4c" /><Relationship Type="http://schemas.openxmlformats.org/officeDocument/2006/relationships/slide" Target="/ppt/slides/slide10.xml" Id="R8711d213f0e542b7" /><Relationship Type="http://schemas.openxmlformats.org/officeDocument/2006/relationships/slide" Target="/ppt/slides/slide11.xml" Id="Rd8b068a385764aa9" /><Relationship Type="http://schemas.openxmlformats.org/officeDocument/2006/relationships/slide" Target="/ppt/slides/slide12.xml" Id="R42eb20bbfad345b3" /><Relationship Type="http://schemas.openxmlformats.org/officeDocument/2006/relationships/slide" Target="/ppt/slides/slide13.xml" Id="R9721222866c342b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c12dfb61fe4422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87bb3fd3fd54618" /><Relationship Type="http://schemas.openxmlformats.org/officeDocument/2006/relationships/notesMaster" Target="/ppt/notesMasters/notesMaster1.xml" Id="R2386fee0d443453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c673fbd7ec947bb" /><Relationship Type="http://schemas.openxmlformats.org/officeDocument/2006/relationships/notesMaster" Target="/ppt/notesMasters/notesMaster1.xml" Id="R7f05efd17d68414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a4de778b2b44c04" /><Relationship Type="http://schemas.openxmlformats.org/officeDocument/2006/relationships/notesMaster" Target="/ppt/notesMasters/notesMaster1.xml" Id="Rf758bc96213c41a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f4a2357766343dd" /><Relationship Type="http://schemas.openxmlformats.org/officeDocument/2006/relationships/notesMaster" Target="/ppt/notesMasters/notesMaster1.xml" Id="R9a33f98b9e8b4e4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471178808984c26" /><Relationship Type="http://schemas.openxmlformats.org/officeDocument/2006/relationships/notesMaster" Target="/ppt/notesMasters/notesMaster1.xml" Id="Rfd3aa5e65b4e45d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6cd55ab71cd43eb" /><Relationship Type="http://schemas.openxmlformats.org/officeDocument/2006/relationships/notesMaster" Target="/ppt/notesMasters/notesMaster1.xml" Id="R4885c6265c58435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0035072222b4efa" /><Relationship Type="http://schemas.openxmlformats.org/officeDocument/2006/relationships/notesMaster" Target="/ppt/notesMasters/notesMaster1.xml" Id="Rc0b2e82b39f149b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baae5645ddf408a" /><Relationship Type="http://schemas.openxmlformats.org/officeDocument/2006/relationships/notesMaster" Target="/ppt/notesMasters/notesMaster1.xml" Id="R8177fae2d6ee461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19d850e02ba47a1" /><Relationship Type="http://schemas.openxmlformats.org/officeDocument/2006/relationships/notesMaster" Target="/ppt/notesMasters/notesMaster1.xml" Id="Rdcb2853f21484ae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4c49d7710c84a10" /><Relationship Type="http://schemas.openxmlformats.org/officeDocument/2006/relationships/notesMaster" Target="/ppt/notesMasters/notesMaster1.xml" Id="R1be906fa5aac46f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04e5870170f41bd" /><Relationship Type="http://schemas.openxmlformats.org/officeDocument/2006/relationships/notesMaster" Target="/ppt/notesMasters/notesMaster1.xml" Id="R5c12842c0b5c4a7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73600d42b9c4de6" /><Relationship Type="http://schemas.openxmlformats.org/officeDocument/2006/relationships/notesMaster" Target="/ppt/notesMasters/notesMaster1.xml" Id="Ra5ac0eee8edb482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c9a3613c2664af8" /><Relationship Type="http://schemas.openxmlformats.org/officeDocument/2006/relationships/notesMaster" Target="/ppt/notesMasters/notesMaster1.xml" Id="R7700dbbc6daf456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UPSIDE x Zenit master brief, 24.07.2026 (internal)</a:t>
            </a:r>
          </a:p>
          <a:p xmlns:a="http://schemas.openxmlformats.org/drawingml/2006/main">
            <a:r>
              <a:t>- Zoom transcript with FC Zenit / stadium representative, 24.07.2026 (internal)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AXIOMA / Format 03 internal offer data</a:t>
            </a:r>
          </a:p>
          <a:p xmlns:a="http://schemas.openxmlformats.org/drawingml/2006/main">
            <a:r>
              <a:t>- Zoom transcript with FC Zenit / stadium representative, 24.07.2026 (internal)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UPSIDE x Zenit master brief, 24.07.2026 (internal)</a:t>
            </a:r>
          </a:p>
          <a:p xmlns:a="http://schemas.openxmlformats.org/drawingml/2006/main">
            <a:r>
              <a:t>- Zoom transcript with FC Zenit / stadium representative, 24.07.2026 (internal)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UPSIDE x Zenit master brief, 24.07.2026 (internal)</a:t>
            </a:r>
          </a:p>
          <a:p xmlns:a="http://schemas.openxmlformats.org/drawingml/2006/main">
            <a:r>
              <a:t>- Zoom transcript with FC Zenit / stadium representative, 24.07.2026 (internal)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UPSIDE x Zenit master brief, 24.07.2026 (internal)</a:t>
            </a:r>
          </a:p>
          <a:p xmlns:a="http://schemas.openxmlformats.org/drawingml/2006/main">
            <a:r>
              <a:t>- Zoom transcript with FC Zenit / stadium representative, 24.07.2026 (internal)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UPSIDE x Zenit master brief, 24.07.2026 (internal)</a:t>
            </a:r>
          </a:p>
          <a:p xmlns:a="http://schemas.openxmlformats.org/drawingml/2006/main">
            <a:r>
              <a:t>- Zoom transcript with FC Zenit / stadium representative, 24.07.2026 (internal)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UPSIDE x Zenit master brief, 24.07.2026 (internal)</a:t>
            </a:r>
          </a:p>
          <a:p xmlns:a="http://schemas.openxmlformats.org/drawingml/2006/main">
            <a:r>
              <a:t>- Zoom transcript with FC Zenit / stadium representative, 24.07.2026 (internal)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UPSIDE x Zenit master brief, 24.07.2026 (internal)</a:t>
            </a:r>
          </a:p>
          <a:p xmlns:a="http://schemas.openxmlformats.org/drawingml/2006/main">
            <a:r>
              <a:t>- Zoom transcript with FC Zenit / stadium representative, 24.07.2026 (internal)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Rabbit Streets / Format 01 internal offer data</a:t>
            </a:r>
          </a:p>
          <a:p xmlns:a="http://schemas.openxmlformats.org/drawingml/2006/main">
            <a:r>
              <a:t>- Zoom transcript with FC Zenit / stadium representative, 24.07.2026 (internal)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Rabbit Streets / Format 01 internal offer data</a:t>
            </a:r>
          </a:p>
          <a:p xmlns:a="http://schemas.openxmlformats.org/drawingml/2006/main">
            <a:r>
              <a:t>- Zoom transcript with FC Zenit / stadium representative, 24.07.2026 (internal)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AXIOMA / Format 02 internal offer data</a:t>
            </a:r>
          </a:p>
          <a:p xmlns:a="http://schemas.openxmlformats.org/drawingml/2006/main">
            <a:r>
              <a:t>- Zoom transcript with FC Zenit / stadium representative, 24.07.2026 (internal)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AXIOMA / Format 02 internal offer data</a:t>
            </a:r>
          </a:p>
          <a:p xmlns:a="http://schemas.openxmlformats.org/drawingml/2006/main">
            <a:r>
              <a:t>- Zoom transcript with FC Zenit / stadium representative, 24.07.2026 (internal)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AXIOMA / Format 03 internal offer data</a:t>
            </a:r>
          </a:p>
          <a:p xmlns:a="http://schemas.openxmlformats.org/drawingml/2006/main">
            <a:r>
              <a:t>- Zoom transcript with FC Zenit / stadium representative, 24.07.2026 (internal)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dc5780a7a44c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481fcd525c44476" /><Relationship Type="http://schemas.openxmlformats.org/officeDocument/2006/relationships/slideLayout" Target="/ppt/slideLayouts/slideLayout1.xml" Id="R8ad1432359f9445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1432359f9445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996d3e5844bd0" /><Relationship Type="http://schemas.openxmlformats.org/officeDocument/2006/relationships/notesSlide" Target="/ppt/notesSlides/notesSlide1.xml" Id="R6cef6f5865364a1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11ecf19064a2d" /><Relationship Type="http://schemas.openxmlformats.org/officeDocument/2006/relationships/notesSlide" Target="/ppt/notesSlides/notesSlide10.xml" Id="R0190be73b02a4b8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0bd9ec8374553" /><Relationship Type="http://schemas.openxmlformats.org/officeDocument/2006/relationships/notesSlide" Target="/ppt/notesSlides/notesSlide11.xml" Id="Rf250ce363bdb4d2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ecaac8d72459c" /><Relationship Type="http://schemas.openxmlformats.org/officeDocument/2006/relationships/notesSlide" Target="/ppt/notesSlides/notesSlide12.xml" Id="Rc20c7fcbfec74b0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e1eea54a844e2" /><Relationship Type="http://schemas.openxmlformats.org/officeDocument/2006/relationships/notesSlide" Target="/ppt/notesSlides/notesSlide13.xml" Id="R8d51163d1256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3bd9123d541f2" /><Relationship Type="http://schemas.openxmlformats.org/officeDocument/2006/relationships/notesSlide" Target="/ppt/notesSlides/notesSlide2.xml" Id="R00c6fc45da6e42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24368bb90438e" /><Relationship Type="http://schemas.openxmlformats.org/officeDocument/2006/relationships/notesSlide" Target="/ppt/notesSlides/notesSlide3.xml" Id="Rd936bc1d45c8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c00de4040471b" /><Relationship Type="http://schemas.openxmlformats.org/officeDocument/2006/relationships/notesSlide" Target="/ppt/notesSlides/notesSlide4.xml" Id="R33935e82aa4049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2ad0153704e42" /><Relationship Type="http://schemas.openxmlformats.org/officeDocument/2006/relationships/notesSlide" Target="/ppt/notesSlides/notesSlide5.xml" Id="R547fc714de7143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9e136a42648b1" /><Relationship Type="http://schemas.openxmlformats.org/officeDocument/2006/relationships/notesSlide" Target="/ppt/notesSlides/notesSlide6.xml" Id="Rbc26e9ebe90b42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596dd94eb4e5a" /><Relationship Type="http://schemas.openxmlformats.org/officeDocument/2006/relationships/notesSlide" Target="/ppt/notesSlides/notesSlide7.xml" Id="Rfd06c2a11d5148c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40d069e554aac" /><Relationship Type="http://schemas.openxmlformats.org/officeDocument/2006/relationships/notesSlide" Target="/ppt/notesSlides/notesSlide8.xml" Id="R01a4979c93ae485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5e0de175d46b7" /><Relationship Type="http://schemas.openxmlformats.org/officeDocument/2006/relationships/notesSlide" Target="/ppt/notesSlides/notesSlide9.xml" Id="R325be04296d047a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090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dossier-tab">
            <a:extLst xmlns:a="http://schemas.openxmlformats.org/drawingml/2006/main">
              <a:ext uri="{FF2B5EF4-FFF2-40B4-BE49-F238E27FC236}">
                <a16:creationId xmlns:a16="http://schemas.microsoft.com/office/drawing/2014/main" id="{8C35B7D7-504E-4AC3-B2B4-E3E99C1C2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0"/>
            <a:ext cx="2762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dossier-tab-label">
            <a:extLst xmlns:a="http://schemas.openxmlformats.org/drawingml/2006/main">
              <a:ext uri="{FF2B5EF4-FFF2-40B4-BE49-F238E27FC236}">
                <a16:creationId xmlns:a16="http://schemas.microsoft.com/office/drawing/2014/main" id="{683879CD-0FDD-46A6-8673-92A093374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"/>
            <a:ext cx="2495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DOSSIER / ZENIT / 001</a:t>
            </a:r>
          </a:p>
        </p:txBody>
      </p:sp>
      <p:sp>
        <p:nvSpPr>
          <p:cNvPr id="3" name="wordmark">
            <a:extLst xmlns:a="http://schemas.openxmlformats.org/drawingml/2006/main">
              <a:ext uri="{FF2B5EF4-FFF2-40B4-BE49-F238E27FC236}">
                <a16:creationId xmlns:a16="http://schemas.microsoft.com/office/drawing/2014/main" id="{673AF439-EA02-4B9D-9BB6-54D302CEC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3875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UPSIDE</a:t>
            </a:r>
          </a:p>
        </p:txBody>
      </p:sp>
      <p:sp>
        <p:nvSpPr>
          <p:cNvPr id="4" name="cover-title">
            <a:extLst xmlns:a="http://schemas.openxmlformats.org/drawingml/2006/main">
              <a:ext uri="{FF2B5EF4-FFF2-40B4-BE49-F238E27FC236}">
                <a16:creationId xmlns:a16="http://schemas.microsoft.com/office/drawing/2014/main" id="{BD182072-EFD3-4D95-9399-0D9EEE70E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28750"/>
            <a:ext cx="88582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58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58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НЕ ОХВАТЫ.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58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58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ЛЮДИ НА СТАДИОНЕ.</a:t>
            </a:r>
          </a:p>
        </p:txBody>
      </p:sp>
      <p:sp>
        <p:nvSpPr>
          <p:cNvPr id="5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48CAEF3F-3B2C-4C6D-873E-E8E93E9FC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05250"/>
            <a:ext cx="8763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75" b="0" i="1">
                <a:solidFill>
                  <a:srgbClr val="F8F7F4"/>
                </a:solidFill>
                <a:latin typeface="Georgia"/>
                <a:ea typeface="Georgia"/>
                <a:cs typeface="Georgia"/>
              </a:defRPr>
            </a:pPr>
            <a:r>
              <a:rPr sz="2175" b="0" i="1">
                <a:solidFill>
                  <a:srgbClr val="F8F7F4"/>
                </a:solidFill>
                <a:latin typeface="Georgia"/>
                <a:ea typeface="Georgia"/>
                <a:cs typeface="Georgia"/>
              </a:rPr>
              <a:t>Три digital-механики. Один измеримый финал - матч, экскурсия или событие на «Газпром Арене».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29F9AC-7936-479C-9E71-803AA05FA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352550"/>
            <a:ext cx="2095500" cy="401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053606-86D9-483D-A6FC-E4EC54F3D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1600200"/>
            <a:ext cx="1714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51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7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C56CC8-9927-4B93-A8AF-14E55A295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895600"/>
            <a:ext cx="1714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6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ФОРМАТА</a:t>
            </a:r>
          </a:p>
          <a:p xmlns:a="http://schemas.openxmlformats.org/drawingml/2006/main">
            <a:pPr algn="l">
              <a:lnSpc>
                <a:spcPct val="95000"/>
              </a:lnSpc>
              <a:buNone/>
              <a:defRPr sz="16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ПАРТНЁРСТВА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1E5CE5-FB33-4876-BA03-2BCB639D6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4572000"/>
            <a:ext cx="1714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ЗЕНИТ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ФУТБОЛЬНЫЙ КЛУБ + СТАДИОН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D8FB9C2-6887-4C8C-8E07-F90C6A2DD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1912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defRPr>
            </a:pPr>
            <a:r>
              <a:rPr sz="97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rPr>
              <a:t>24 / 07 / 2026</a:t>
            </a:r>
          </a:p>
        </p:txBody>
      </p:sp>
    </p:spTree>
    <p:extLst>
      <p:ext uri="{BB962C8B-B14F-4D97-AF65-F5344CB8AC3E}">
        <p14:creationId xmlns:p14="http://schemas.microsoft.com/office/powerpoint/2010/main" val="53753473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9090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dossier-tab">
            <a:extLst xmlns:a="http://schemas.openxmlformats.org/drawingml/2006/main">
              <a:ext uri="{FF2B5EF4-FFF2-40B4-BE49-F238E27FC236}">
                <a16:creationId xmlns:a16="http://schemas.microsoft.com/office/drawing/2014/main" id="{84196ED2-00D8-400F-9D4A-A1597E3C2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0"/>
            <a:ext cx="2762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dossier-tab-label">
            <a:extLst xmlns:a="http://schemas.openxmlformats.org/drawingml/2006/main">
              <a:ext uri="{FF2B5EF4-FFF2-40B4-BE49-F238E27FC236}">
                <a16:creationId xmlns:a16="http://schemas.microsoft.com/office/drawing/2014/main" id="{9B1E2139-EFA1-458F-A01E-98108C0DA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"/>
            <a:ext cx="2495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834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FORMAT / 03 · CONTENT PERFORMANCE ENGINE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E8946D5B-F1B1-4C9A-A9AE-EB887A830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00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AXIOMA / ЗЕНИТ</a:t>
            </a:r>
          </a:p>
        </p:txBody>
      </p:sp>
      <p:sp>
        <p:nvSpPr>
          <p:cNvPr id="4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66E93F9-A40D-422E-974F-BC90EFEB6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000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61151C-62B8-4509-84F2-444F9A41B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85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33333"/>
            </a:solidFill>
            <a:prstDash val="solid"/>
          </a:ln>
        </p:spPr>
      </p:sp>
      <p:sp>
        <p:nvSpPr>
          <p:cNvPr id="6" name="footer-left">
            <a:extLst xmlns:a="http://schemas.openxmlformats.org/drawingml/2006/main">
              <a:ext uri="{FF2B5EF4-FFF2-40B4-BE49-F238E27FC236}">
                <a16:creationId xmlns:a16="http://schemas.microsoft.com/office/drawing/2014/main" id="{0E7243AB-9412-4B32-8936-44EDED8C7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defRPr>
            </a:pPr>
            <a:r>
              <a: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rPr>
              <a:t>PRIVATE COMMERCIAL DOSSIER / 24.07.2026</a:t>
            </a:r>
          </a:p>
        </p:txBody>
      </p:sp>
      <p:sp>
        <p:nvSpPr>
          <p:cNvPr id="7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4C874857-F24B-4450-A81A-5D8E8AE62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534150"/>
            <a:ext cx="36576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defRPr>
            </a:pPr>
            <a:r>
              <a: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rPr>
              <a:t>БЮДЖЕТЫ И СРОКИ - ПРЕДВАРИТЕЛЬНЫЕ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C724A3-2BBD-4905-8056-D5644AFE1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0096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УПРАВЛЯЕМАЯ СИСТЕМА, А НЕ МАССОВЫЙ СПАМ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47F98F-513E-409D-8F32-858E5C98F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33500"/>
            <a:ext cx="857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31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0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КАЖДАЯ ВОЛНА УЧИТ СЛЕДУЮЩУЮ.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10402B-92F5-4B01-BFC9-18B90CF55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81250"/>
            <a:ext cx="118110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1616"/>
          </a:solidFill>
          <a:ln xmlns:a="http://schemas.openxmlformats.org/drawingml/2006/main" w="9525">
            <a:solidFill>
              <a:srgbClr val="3D3D3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EB6A2A-1EA7-414F-BD42-CFDACF3BB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527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74D49E-8F5A-4B1C-A6F7-766EBD2A7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28950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WHAT IF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C50CC3-A639-461D-8E92-5B016DD2B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29000"/>
            <a:ext cx="91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Безопасная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125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гипотеза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1FC34E-97A4-4CA7-82DA-877CFC97B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381250"/>
            <a:ext cx="118110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1616"/>
          </a:solidFill>
          <a:ln xmlns:a="http://schemas.openxmlformats.org/drawingml/2006/main" w="9525">
            <a:solidFill>
              <a:srgbClr val="3D3D3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CD4318B-5F89-46B4-ABE1-07236688A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5527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E63E00A-EE30-4D42-8CB6-0D9BB79DE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3028950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PRODUCE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64FEF14-332B-4623-A12D-47E0241D4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3429000"/>
            <a:ext cx="91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Master-сюжет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125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+ вариации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BDD3566-741F-4625-A7C7-9FD602F2A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381250"/>
            <a:ext cx="118110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1616"/>
          </a:solidFill>
          <a:ln xmlns:a="http://schemas.openxmlformats.org/drawingml/2006/main" w="9525">
            <a:solidFill>
              <a:srgbClr val="3D3D3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2C6E7BE-C15C-41EB-92FC-D89BB61AD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5527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621C17F-AB34-4E37-9EDF-60DF0A3F0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028950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PUBLISH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379B34E-FC11-4901-93AB-30130309E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429000"/>
            <a:ext cx="91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87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Клуб + авторы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125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+ партнёр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518BC42-863F-4E90-88D5-27C2D0771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381250"/>
            <a:ext cx="118110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1616"/>
          </a:solidFill>
          <a:ln xmlns:a="http://schemas.openxmlformats.org/drawingml/2006/main" w="9525">
            <a:solidFill>
              <a:srgbClr val="3D3D3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AAD9201-A9DF-45BC-BFEC-38C50FCE5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5527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FBA9748-DB44-47BD-AA37-2397E4492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3028950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CONVERT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BCBB06D-D50B-4CA2-A15D-B000BC0EC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3429000"/>
            <a:ext cx="91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Матч / тур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125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+ QR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BAB3E27-F3AC-463F-8436-A4EED576E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381250"/>
            <a:ext cx="118110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9525">
            <a:solidFill>
              <a:srgbClr val="F04B12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5ECA34E-3278-43EB-A2DB-82F5D39FD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5527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6C1BAAB-6229-43C8-9455-3CABE1653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028950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LEARN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9B8F848-667D-42CF-887D-9591ED1E7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429000"/>
            <a:ext cx="914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Покупки и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1125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check-in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403DFBE-B86E-412F-BD19-B928CCD0C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209800"/>
            <a:ext cx="4019550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B2A7668-463B-468D-ADA6-B9A41B25C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4574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ЭКОНОМИКА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C09B615-59D6-4EA4-9E9C-F1D1A3AF9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819400"/>
            <a:ext cx="323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28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3-6 МЛН ₽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48B6443-EE61-42DB-9BD1-4C349E6ED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2766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запуск системы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9B110A5-98F6-4BC6-AE05-7CC42B1D1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6766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80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1,5-3 МЛН ₽ / МЕС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DB5DC7C-4533-47C4-B197-4D338F7DD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0"/>
            <a:ext cx="1112520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1616"/>
          </a:solidFill>
          <a:ln xmlns:a="http://schemas.openxmlformats.org/drawingml/2006/main" w="9525">
            <a:solidFill>
              <a:srgbClr val="3D3D3D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9E07393-F74E-473C-9D9F-7D63EE6C2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196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ОБЯЗАТЕЛЬНЫЕ ГРАНИЦЫ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CFB24D8-44D9-4E73-9406-9809EFA35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219700"/>
            <a:ext cx="1047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6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Маркировка AI-fiction · никаких ложных новостей · права на игроков и знаки · media policy · legal review · brand safety</a:t>
            </a:r>
          </a:p>
        </p:txBody>
      </p:sp>
    </p:spTree>
    <p:extLst>
      <p:ext uri="{BB962C8B-B14F-4D97-AF65-F5344CB8AC3E}">
        <p14:creationId xmlns:p14="http://schemas.microsoft.com/office/powerpoint/2010/main" val="43951707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8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8" name="dossier-tab">
            <a:extLst xmlns:a="http://schemas.openxmlformats.org/drawingml/2006/main">
              <a:ext uri="{FF2B5EF4-FFF2-40B4-BE49-F238E27FC236}">
                <a16:creationId xmlns:a16="http://schemas.microsoft.com/office/drawing/2014/main" id="{FBCABD13-79B6-4C1F-A93E-F5B72E58D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0"/>
            <a:ext cx="2762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dossier-tab-label">
            <a:extLst xmlns:a="http://schemas.openxmlformats.org/drawingml/2006/main">
              <a:ext uri="{FF2B5EF4-FFF2-40B4-BE49-F238E27FC236}">
                <a16:creationId xmlns:a16="http://schemas.microsoft.com/office/drawing/2014/main" id="{5FC450B9-3C85-44CB-B61A-CA81ECB48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"/>
            <a:ext cx="2495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DECISION / СРАВНЕНИЕ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ED998499-1FC4-40B8-B0FF-ABCD1DC9D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00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UPSIDE / OFFERS</a:t>
            </a:r>
          </a:p>
        </p:txBody>
      </p:sp>
      <p:sp>
        <p:nvSpPr>
          <p:cNvPr id="4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8F899D2-E490-4089-B1F4-E07E4D53D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000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E7717B1-FB81-44F9-B094-404F858D3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85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BB5AE"/>
            </a:solidFill>
            <a:prstDash val="solid"/>
          </a:ln>
        </p:spPr>
      </p:sp>
      <p:sp>
        <p:nvSpPr>
          <p:cNvPr id="6" name="footer-left">
            <a:extLst xmlns:a="http://schemas.openxmlformats.org/drawingml/2006/main">
              <a:ext uri="{FF2B5EF4-FFF2-40B4-BE49-F238E27FC236}">
                <a16:creationId xmlns:a16="http://schemas.microsoft.com/office/drawing/2014/main" id="{5DADB80D-92B0-43C4-BDE8-B38C1DC40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68645E"/>
                </a:solidFill>
                <a:latin typeface="Courier New"/>
                <a:ea typeface="Courier New"/>
                <a:cs typeface="Courier New"/>
              </a:defRPr>
            </a:pPr>
            <a:r>
              <a:rPr sz="825" b="0" i="0">
                <a:solidFill>
                  <a:srgbClr val="68645E"/>
                </a:solidFill>
                <a:latin typeface="Courier New"/>
                <a:ea typeface="Courier New"/>
                <a:cs typeface="Courier New"/>
              </a:rPr>
              <a:t>PRIVATE COMMERCIAL DOSSIER / 24.07.2026</a:t>
            </a:r>
          </a:p>
        </p:txBody>
      </p:sp>
      <p:sp>
        <p:nvSpPr>
          <p:cNvPr id="7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0128CEEC-2C3F-420E-BE46-CF5C9BB0D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534150"/>
            <a:ext cx="36576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68645E"/>
                </a:solidFill>
                <a:latin typeface="Courier New"/>
                <a:ea typeface="Courier New"/>
                <a:cs typeface="Courier New"/>
              </a:defRPr>
            </a:pPr>
            <a:r>
              <a:rPr sz="825" b="0" i="0">
                <a:solidFill>
                  <a:srgbClr val="68645E"/>
                </a:solidFill>
                <a:latin typeface="Courier New"/>
                <a:ea typeface="Courier New"/>
                <a:cs typeface="Courier New"/>
              </a:rPr>
              <a:t>БЮДЖЕТЫ И СРОКИ - ПРЕДВАРИТЕЛЬНЫЕ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A6121F-CF9B-41DA-BFC4-7289E5AB3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0096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ВЫБОР ЗАВИСИТ ОТ СКОРОСТИ И ВЛАДЕЛЬЦА KPI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1C5F25-7E32-4B97-8CD4-B47493681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33500"/>
            <a:ext cx="1028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4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34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КАКОЙ ФОРМАТ РЕШАЕТ КАКУЮ ЗАДАЧУ.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F22F14-0002-45EC-A33E-A443CF233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90750"/>
            <a:ext cx="18859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45A082-F1B5-43F7-955C-671B77880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0"/>
            <a:ext cx="1657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586AB7-9CFD-4261-A8A3-035C8747E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2190750"/>
            <a:ext cx="3076575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FF2B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FD7818-CC9B-4378-A8F8-884C31749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2286000"/>
            <a:ext cx="28479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425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01 / ЛИГА УЛИЦ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E60766-3A76-42B1-83F2-6C7DEB103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5925" y="2190750"/>
            <a:ext cx="3076575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D8F2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CEF8F8-0DC8-4F12-9317-7F1BBDEB9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2286000"/>
            <a:ext cx="28479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425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02 / НЕВОЗМОЖНЫЙ МАТЧ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9466CB8-83A6-4B49-A0DD-978E55A22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190750"/>
            <a:ext cx="30861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E1B403C-51B1-4330-9533-B58F39E2C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286000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425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03 / НЕ ВЕРИШЬ - ПРОВЕРЬ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DD42BEF-DF58-4EA9-97EB-7BF6F6E0B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188595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3BB6566-692B-4BD9-967A-CC1BD1802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914650"/>
            <a:ext cx="1657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ВЛАДЕЛЕЦ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D06317-1FF9-43BB-AB6D-27327B291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2819400"/>
            <a:ext cx="307657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CE7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D41CABF-99E4-4436-9748-117898AD1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2914650"/>
            <a:ext cx="28479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PR · молодёжь · коммерция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50FF73C-2A0D-48D8-8503-C0CFAE9B4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5925" y="2819400"/>
            <a:ext cx="307657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CE7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82A815F-AD3C-4F57-AB6D-3417B9C5B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2914650"/>
            <a:ext cx="28479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Digital · CRM · экскурсии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678CB31-914F-4813-88B6-A6A44CB04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819400"/>
            <a:ext cx="308610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CE7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D0BB430-8C62-437A-B583-353550232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91465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Media · digital · PR · legal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25CF4D9-765D-4DA3-BADF-16E5F3322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43300"/>
            <a:ext cx="188595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F85909C-34E3-49FC-AB77-3214880F7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38550"/>
            <a:ext cx="1657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ЗАПУСК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AE7201C-F6DA-4C64-AB0B-B7D7BBEC4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3543300"/>
            <a:ext cx="30765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4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D7845C9-3626-46D0-BF1C-D5807F6CD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638550"/>
            <a:ext cx="28479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8-10 недель подготовки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88D25B7-23BA-4250-8430-559107784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5925" y="3543300"/>
            <a:ext cx="30765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4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EB09D45-8D71-4DF9-AA37-B85B68FAB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3638550"/>
            <a:ext cx="28479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6-8 недель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23654E8-6336-401D-A66F-F1DD62B3B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543300"/>
            <a:ext cx="30861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4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15E7095-3EEC-412A-BA45-4E5CD9E83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638550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6-8 недель до сезона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CCDDFB7-1D8A-49D2-A024-EF72FCF9C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0"/>
            <a:ext cx="188595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FBBCEB0-D92E-4299-AD8D-C9A17FC90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86250"/>
            <a:ext cx="1657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ПИЛОТ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F2A60C7-042D-43BB-8FAC-A82C58883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4191000"/>
            <a:ext cx="307657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CE7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95AB0EF-F7DF-4250-BF87-4281A95FA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4286250"/>
            <a:ext cx="28479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12 недель · 24-32 команды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14F470E-D5F4-449D-A29F-905E35F84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5925" y="4191000"/>
            <a:ext cx="307657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CE7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77BFF2F-9439-4E41-9D9E-F10B597DB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4286250"/>
            <a:ext cx="28479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6-8 недель · preset challenge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BA83DB7-6585-4B32-9240-74FDFFF67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191000"/>
            <a:ext cx="308610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CE7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F0F49C2-FB28-4A25-A64E-10FDFE4BA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28625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3 месяца · тематические волны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E9EB4E9-86BB-474D-BF3E-D7E5E0D96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14900"/>
            <a:ext cx="188595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7056D6E-E164-4D61-B2E5-6CF8DEF56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010150"/>
            <a:ext cx="1657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БЮДЖЕТ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DC5AA7A-1E6E-47BA-8DF5-75264994A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4914900"/>
            <a:ext cx="307657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4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ECFFE2E-4C7A-4972-A94A-B3FA36DDE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5010150"/>
            <a:ext cx="28479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7-12 млн ₽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79E3EDF-0C37-4B83-9F35-9B557446B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5925" y="4914900"/>
            <a:ext cx="307657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4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6077224-34D5-4C0C-94A2-F5649A0F7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5010150"/>
            <a:ext cx="28479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5-9 млн ₽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FCC6A1E-AFD6-4FAC-9158-87E1A5C48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914900"/>
            <a:ext cx="308610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7F4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0980049-2560-4B60-9A1D-DB569340F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01015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3-6 млн ₽ + 1,5-3 млн ₽ / мес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E186B611-8D98-4F8E-B58C-2F9B00FFB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38800"/>
            <a:ext cx="18859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C2C367E-A086-4D04-B7FA-7B218D246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34050"/>
            <a:ext cx="1657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ГЛАВНЫЙ KPI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88DF369-6374-4EE1-AB0E-C292ADEEA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638800"/>
            <a:ext cx="3076575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CE7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6BE12203-A8D9-45C7-83D2-5DB16864D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5734050"/>
            <a:ext cx="284797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Команды → билет → check-in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F5C266D3-84EE-46A7-9A04-84ABB3096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5925" y="5638800"/>
            <a:ext cx="3076575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CE7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E6033B8C-452D-4470-B308-B4499AB86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5734050"/>
            <a:ext cx="284797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Ролик → покупка → check-in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66B86492-B0DA-469B-8628-C7F46E8F7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5638800"/>
            <a:ext cx="30861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CE7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BCF15567-73DA-4C35-AB07-EBF398EE8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734050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Контент → переход → check-in</a:t>
            </a:r>
          </a:p>
        </p:txBody>
      </p:sp>
    </p:spTree>
    <p:extLst>
      <p:ext uri="{BB962C8B-B14F-4D97-AF65-F5344CB8AC3E}">
        <p14:creationId xmlns:p14="http://schemas.microsoft.com/office/powerpoint/2010/main" val="11557247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9090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dossier-tab">
            <a:extLst xmlns:a="http://schemas.openxmlformats.org/drawingml/2006/main">
              <a:ext uri="{FF2B5EF4-FFF2-40B4-BE49-F238E27FC236}">
                <a16:creationId xmlns:a16="http://schemas.microsoft.com/office/drawing/2014/main" id="{07E0920E-DA61-456D-B53F-D9133AD2A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0"/>
            <a:ext cx="2762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dossier-tab-label">
            <a:extLst xmlns:a="http://schemas.openxmlformats.org/drawingml/2006/main">
              <a:ext uri="{FF2B5EF4-FFF2-40B4-BE49-F238E27FC236}">
                <a16:creationId xmlns:a16="http://schemas.microsoft.com/office/drawing/2014/main" id="{76C0E417-C0B8-42C9-84EC-E9588F8C4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"/>
            <a:ext cx="2495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10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RECOMMENDATION / ПОРЯДОК ЗАПУСКА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E0B70D0E-E100-4AD1-A40E-83FD660A9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00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UPSIDE / OFFERS</a:t>
            </a:r>
          </a:p>
        </p:txBody>
      </p:sp>
      <p:sp>
        <p:nvSpPr>
          <p:cNvPr id="4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1FE2757-6464-4540-B405-E4DBE8CE8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000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85A3DD-F0AA-423B-8F34-5983B8F59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85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33333"/>
            </a:solidFill>
            <a:prstDash val="solid"/>
          </a:ln>
        </p:spPr>
      </p:sp>
      <p:sp>
        <p:nvSpPr>
          <p:cNvPr id="6" name="footer-left">
            <a:extLst xmlns:a="http://schemas.openxmlformats.org/drawingml/2006/main">
              <a:ext uri="{FF2B5EF4-FFF2-40B4-BE49-F238E27FC236}">
                <a16:creationId xmlns:a16="http://schemas.microsoft.com/office/drawing/2014/main" id="{1D3189E3-359B-4917-B73B-3A11E3B8D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defRPr>
            </a:pPr>
            <a:r>
              <a: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rPr>
              <a:t>PRIVATE COMMERCIAL DOSSIER / 24.07.2026</a:t>
            </a:r>
          </a:p>
        </p:txBody>
      </p:sp>
      <p:sp>
        <p:nvSpPr>
          <p:cNvPr id="7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E2D6FE35-E298-474C-BDD8-2B47BB49E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534150"/>
            <a:ext cx="36576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defRPr>
            </a:pPr>
            <a:r>
              <a: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rPr>
              <a:t>БЮДЖЕТЫ И СРОКИ - ПРЕДВАРИТЕЛЬНЫЕ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F72FD2F-E494-46A9-BB44-819F06C58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0096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НЕ НУЖНО ЗАПУСКАТЬ ВСЁ ОДНОВРЕМЕННО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B75BA0F-058B-4042-A174-E7D46635A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33500"/>
            <a:ext cx="1047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75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0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НАЧАТЬ С САМОГО БЫСТРОГО ДОКАЗАТЕЛЬСТВА.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A7C2DEA-1A75-4545-90D2-AD39A9079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400300"/>
            <a:ext cx="342900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D8F2"/>
          </a:solidFill>
          <a:ln xmlns:a="http://schemas.openxmlformats.org/drawingml/2006/main" w="9525">
            <a:solidFill>
              <a:srgbClr val="25D8F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40CC4F-BD8E-4BC5-AF11-26E272672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28900"/>
            <a:ext cx="57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210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65447E-C221-4EB2-8D3C-193100EE1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314700"/>
            <a:ext cx="30099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210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МОЙ НЕВОЗМОЖНЫЙ МАТЧ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7D6B631-6CC3-44E0-A910-98220959D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00550"/>
            <a:ext cx="30099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Быстрый pilot challenge: одна аудитория, пять presets и одна точка офлайн-конверсии.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919024-B15F-4F2A-A724-A35C31E38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400300"/>
            <a:ext cx="342900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1616"/>
          </a:solidFill>
          <a:ln xmlns:a="http://schemas.openxmlformats.org/drawingml/2006/main" w="9525">
            <a:solidFill>
              <a:srgbClr val="3D3D3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A742BD4-D226-4188-936D-1628DE6C9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628900"/>
            <a:ext cx="57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defRPr>
            </a:pPr>
            <a:r>
              <a:rPr sz="210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8C614C-F3F5-47B8-A846-88FE27B76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314700"/>
            <a:ext cx="30099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210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ЗЕНИТ. ЛИГА УЛИЦ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AEECDE-1548-4EB9-8EE0-950AA9AE7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400550"/>
            <a:ext cx="30099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Параллельная подготовка стратегической молодёжной программы и титульного партнёра.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3DEAE6A-6128-4B93-8139-67BD0AAFE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400300"/>
            <a:ext cx="342900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1616"/>
          </a:solidFill>
          <a:ln xmlns:a="http://schemas.openxmlformats.org/drawingml/2006/main" w="9525">
            <a:solidFill>
              <a:srgbClr val="3D3D3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1245837-4129-4915-8378-3872E2466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628900"/>
            <a:ext cx="57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210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64B9F9C-4D98-4A11-ABDB-C8737287E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314700"/>
            <a:ext cx="30099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210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НЕ ВЕРИШЬ - ПРОВЕРЬ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26CA3DD-0F38-40B9-B8D0-5CC9B845B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400550"/>
            <a:ext cx="30099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После media policy, legal и brand safety - запуск первого управляемого сезона.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AB1A386-92D7-451B-82B4-3827B0304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340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rPr>
              <a:t>РЕКОМЕНДУЕМЫЙ ПЕРВЫЙ ПИЛОТ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70CFB2C-E216-4D9D-9D52-6F7B0D556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657850"/>
            <a:ext cx="228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75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2175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FORMAT 02</a:t>
            </a:r>
          </a:p>
        </p:txBody>
      </p:sp>
    </p:spTree>
    <p:extLst>
      <p:ext uri="{BB962C8B-B14F-4D97-AF65-F5344CB8AC3E}">
        <p14:creationId xmlns:p14="http://schemas.microsoft.com/office/powerpoint/2010/main" val="46748903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8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dossier-tab">
            <a:extLst xmlns:a="http://schemas.openxmlformats.org/drawingml/2006/main">
              <a:ext uri="{FF2B5EF4-FFF2-40B4-BE49-F238E27FC236}">
                <a16:creationId xmlns:a16="http://schemas.microsoft.com/office/drawing/2014/main" id="{AF61B88C-82D5-4FF5-9CED-8CBC21D4D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0"/>
            <a:ext cx="2762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dossier-tab-label">
            <a:extLst xmlns:a="http://schemas.openxmlformats.org/drawingml/2006/main">
              <a:ext uri="{FF2B5EF4-FFF2-40B4-BE49-F238E27FC236}">
                <a16:creationId xmlns:a16="http://schemas.microsoft.com/office/drawing/2014/main" id="{7E26FDFF-E280-419A-8C61-1F4AA6EB4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"/>
            <a:ext cx="2495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NEXT STEP / РЕШЕНИЕ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DDDDC4-E038-4133-880D-BB62DE225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43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UPSIDE × ЗЕНИТ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F1D3D6-497B-47FD-A219-577DFA4AB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62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ОДНА РАБОЧАЯ СЕССИЯ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3DEF67-ADF1-4BCC-A2C6-5AD1E53AB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24000"/>
            <a:ext cx="61912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4000"/>
              </a:lnSpc>
              <a:buNone/>
              <a:defRPr sz="510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510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90 МИНУТ,</a:t>
            </a:r>
          </a:p>
          <a:p xmlns:a="http://schemas.openxmlformats.org/drawingml/2006/main">
            <a:pPr algn="l">
              <a:lnSpc>
                <a:spcPct val="84000"/>
              </a:lnSpc>
              <a:buNone/>
              <a:defRPr sz="510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510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ЧТОБЫ ВЫБРАТЬ</a:t>
            </a:r>
          </a:p>
          <a:p xmlns:a="http://schemas.openxmlformats.org/drawingml/2006/main">
            <a:pPr algn="l">
              <a:lnSpc>
                <a:spcPct val="84000"/>
              </a:lnSpc>
              <a:buNone/>
              <a:defRPr sz="510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510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ПИЛОТ.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85E6B3-00B4-47A0-86AC-C8F715D71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095750"/>
            <a:ext cx="590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175" b="0" i="1">
                <a:solidFill>
                  <a:srgbClr val="F04B12"/>
                </a:solidFill>
                <a:latin typeface="Georgia"/>
                <a:ea typeface="Georgia"/>
                <a:cs typeface="Georgia"/>
              </a:defRPr>
            </a:pPr>
            <a:r>
              <a:rPr sz="2175" b="0" i="1">
                <a:solidFill>
                  <a:srgbClr val="F04B12"/>
                </a:solidFill>
                <a:latin typeface="Georgia"/>
                <a:ea typeface="Georgia"/>
                <a:cs typeface="Georgia"/>
              </a:rPr>
              <a:t>На выходе - решение, с которым можно идти в производство и к партнёру.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FC8BF5-2FA2-49D9-9837-3B1EDA117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952500"/>
            <a:ext cx="4514850" cy="474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130E9D-110A-4915-BA79-17DFDA2A6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12763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РЕЗУЛЬТАТ СЕССИИ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E05E88-6039-4263-BA98-821238CF3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18478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A3FDD7-03A8-45DC-A580-A4052F824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80975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1 выбранный формат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BF730C-AE9E-4FBB-AB2C-2A42ED663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5146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64D726-1813-409A-82FE-301E5A90D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47650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1 приоритетная аудитория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59D1F4-A21E-4CB6-8F00-71977B388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1813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1E0BED-AC97-44C3-946B-F2BD19A03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14325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1 офлайн-конверсия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215B8D7-9857-445D-8AA9-F7F674BD1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8481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887496-7D6B-4585-B99E-BCE229C54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81000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KPI и владелец результата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1B2A131-3083-4A4D-B630-5F0D1D443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45148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05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E297EF-C8D2-4A98-BCDB-293D9D7C5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47675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Уточнённая смета и роли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61582AB-366B-4755-98AB-41FD83607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5238750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defRPr>
            </a:pPr>
            <a:r>
              <a:rPr sz="1200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rPr>
              <a:t>offer.synth-nova.com/zenit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F2BBDE4-7B25-4AC0-96C7-9C2DD2F81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960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B4AE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9A388DA-3528-479E-BE5C-BF7FCBFBA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865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20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НЕ ОХВАТЫ. ЛЮДИ НА СТАДИОНЕ.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F89EE79-5870-4EE9-9CEB-D32170442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286500"/>
            <a:ext cx="781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900" b="0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13 / 13</a:t>
            </a:r>
          </a:p>
        </p:txBody>
      </p:sp>
    </p:spTree>
    <p:extLst>
      <p:ext uri="{BB962C8B-B14F-4D97-AF65-F5344CB8AC3E}">
        <p14:creationId xmlns:p14="http://schemas.microsoft.com/office/powerpoint/2010/main" val="153484276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dossier-tab">
            <a:extLst xmlns:a="http://schemas.openxmlformats.org/drawingml/2006/main">
              <a:ext uri="{FF2B5EF4-FFF2-40B4-BE49-F238E27FC236}">
                <a16:creationId xmlns:a16="http://schemas.microsoft.com/office/drawing/2014/main" id="{B6FA4E41-7A38-4874-9E2B-B4CDD0318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0"/>
            <a:ext cx="2762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dossier-tab-label">
            <a:extLst xmlns:a="http://schemas.openxmlformats.org/drawingml/2006/main">
              <a:ext uri="{FF2B5EF4-FFF2-40B4-BE49-F238E27FC236}">
                <a16:creationId xmlns:a16="http://schemas.microsoft.com/office/drawing/2014/main" id="{68438FFF-3F3E-434D-BFF9-AA98DE49E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"/>
            <a:ext cx="2495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ВВОДНАЯ / ЧТО МЫ УСЛЫШАЛИ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54E504E8-A9B5-4E46-8B2B-AB04BF990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00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UPSIDE / OFFERS</a:t>
            </a:r>
          </a:p>
        </p:txBody>
      </p:sp>
      <p:sp>
        <p:nvSpPr>
          <p:cNvPr id="4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7FB9165-86EE-46A8-AE5F-86CA23CC8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000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6675D90-9065-429C-830F-64D82EC55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85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BB5AE"/>
            </a:solidFill>
            <a:prstDash val="solid"/>
          </a:ln>
        </p:spPr>
      </p:sp>
      <p:sp>
        <p:nvSpPr>
          <p:cNvPr id="6" name="footer-left">
            <a:extLst xmlns:a="http://schemas.openxmlformats.org/drawingml/2006/main">
              <a:ext uri="{FF2B5EF4-FFF2-40B4-BE49-F238E27FC236}">
                <a16:creationId xmlns:a16="http://schemas.microsoft.com/office/drawing/2014/main" id="{4C12270B-1B37-438A-BA8F-27FC5069B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68645E"/>
                </a:solidFill>
                <a:latin typeface="Courier New"/>
                <a:ea typeface="Courier New"/>
                <a:cs typeface="Courier New"/>
              </a:defRPr>
            </a:pPr>
            <a:r>
              <a:rPr sz="825" b="0" i="0">
                <a:solidFill>
                  <a:srgbClr val="68645E"/>
                </a:solidFill>
                <a:latin typeface="Courier New"/>
                <a:ea typeface="Courier New"/>
                <a:cs typeface="Courier New"/>
              </a:rPr>
              <a:t>PRIVATE COMMERCIAL DOSSIER / 24.07.2026</a:t>
            </a:r>
          </a:p>
        </p:txBody>
      </p:sp>
      <p:sp>
        <p:nvSpPr>
          <p:cNvPr id="7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68A9C7C8-CD2A-40DC-BA85-7F1077E90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534150"/>
            <a:ext cx="36576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68645E"/>
                </a:solidFill>
                <a:latin typeface="Courier New"/>
                <a:ea typeface="Courier New"/>
                <a:cs typeface="Courier New"/>
              </a:defRPr>
            </a:pPr>
            <a:r>
              <a:rPr sz="825" b="0" i="0">
                <a:solidFill>
                  <a:srgbClr val="68645E"/>
                </a:solidFill>
                <a:latin typeface="Courier New"/>
                <a:ea typeface="Courier New"/>
                <a:cs typeface="Courier New"/>
              </a:rPr>
              <a:t>БЮДЖЕТЫ И СРОКИ - ПРЕДВАРИТЕЛЬНЫЕ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6CA4F0-E6AA-4F20-9FE8-61DFA575C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028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КЛЮЧЕВОЙ РАЗРЫВ</a:t>
            </a:r>
          </a:p>
        </p:txBody>
      </p:sp>
      <p:sp>
        <p:nvSpPr>
          <p:cNvPr id="9" name="insight-title">
            <a:extLst xmlns:a="http://schemas.openxmlformats.org/drawingml/2006/main">
              <a:ext uri="{FF2B5EF4-FFF2-40B4-BE49-F238E27FC236}">
                <a16:creationId xmlns:a16="http://schemas.microsoft.com/office/drawing/2014/main" id="{A612BFEC-CEB6-412F-8BEB-4D8FB8BC4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81125"/>
            <a:ext cx="581025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3000"/>
              </a:lnSpc>
              <a:buNone/>
              <a:defRPr sz="43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ВНИМАНИЕ</a:t>
            </a:r>
          </a:p>
          <a:p xmlns:a="http://schemas.openxmlformats.org/drawingml/2006/main">
            <a:pPr algn="l">
              <a:lnSpc>
                <a:spcPct val="83000"/>
              </a:lnSpc>
              <a:buNone/>
              <a:defRPr sz="43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ЕСТЬ.</a:t>
            </a:r>
          </a:p>
          <a:p xmlns:a="http://schemas.openxmlformats.org/drawingml/2006/main">
            <a:pPr algn="l">
              <a:lnSpc>
                <a:spcPct val="83000"/>
              </a:lnSpc>
              <a:buNone/>
              <a:defRPr sz="43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МАРШРУТА ДО</a:t>
            </a:r>
          </a:p>
          <a:p xmlns:a="http://schemas.openxmlformats.org/drawingml/2006/main">
            <a:pPr algn="l">
              <a:lnSpc>
                <a:spcPct val="83000"/>
              </a:lnSpc>
              <a:buNone/>
              <a:defRPr sz="43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СТАДИОНА - НЕТ.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85CE80-C9B3-4EFF-88C4-E32480181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53000"/>
            <a:ext cx="53340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03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100" b="1" i="0">
                <a:solidFill>
                  <a:srgbClr val="F04B12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F04B12"/>
                </a:solidFill>
                <a:latin typeface="Arial"/>
                <a:ea typeface="Arial"/>
                <a:cs typeface="Arial"/>
              </a:rPr>
              <a:t>Основная задача - заполняемость стадиона, а не просмотры сами по себе.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BD7DD3-330B-4E20-B326-1EBA0F258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123950"/>
            <a:ext cx="5715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95C897D-0E1F-4D0E-A506-ED48BB2C6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12573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27FE9A6-9F36-494A-B5C8-CD54CFCB0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1181100"/>
            <a:ext cx="4057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72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Молодёжную и нефутбольную аудиторию трудно достать привычной коммуникацией.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AD07F8-45B5-4A02-B28C-39869A6F2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3050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B6E36F-3A7F-4E61-A799-C15EFB1FA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228850"/>
            <a:ext cx="4057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Экскурсиям нужна новая игровая digital-механика.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C88773B-317C-4B87-9E1B-733D99F35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3528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9D0352-8D09-44D8-B4E9-A0A904655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276600"/>
            <a:ext cx="4057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Стадион конкурирует со всей индустрией городских развлечений.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C6F91CF-F826-47A7-854C-C8B177AF2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4005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8FF697E-C8F4-4472-B1A8-A3BA27B9F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4324350"/>
            <a:ext cx="40576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2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Каждый формат должен связывать внимание с покупкой, бронью и QR-check-in.</a:t>
            </a:r>
          </a:p>
        </p:txBody>
      </p:sp>
    </p:spTree>
    <p:extLst>
      <p:ext uri="{BB962C8B-B14F-4D97-AF65-F5344CB8AC3E}">
        <p14:creationId xmlns:p14="http://schemas.microsoft.com/office/powerpoint/2010/main" val="27460925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9090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dossier-tab">
            <a:extLst xmlns:a="http://schemas.openxmlformats.org/drawingml/2006/main">
              <a:ext uri="{FF2B5EF4-FFF2-40B4-BE49-F238E27FC236}">
                <a16:creationId xmlns:a16="http://schemas.microsoft.com/office/drawing/2014/main" id="{953C7CBE-60A8-41E5-83E5-458DF8683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0"/>
            <a:ext cx="2762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dossier-tab-label">
            <a:extLst xmlns:a="http://schemas.openxmlformats.org/drawingml/2006/main">
              <a:ext uri="{FF2B5EF4-FFF2-40B4-BE49-F238E27FC236}">
                <a16:creationId xmlns:a16="http://schemas.microsoft.com/office/drawing/2014/main" id="{EF482008-2B1D-44C2-8710-B5B6D0597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"/>
            <a:ext cx="2495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АРХИТЕКТУРА / ЕДИНЫЙ ФИНАЛ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AA7433B5-4C61-4A75-BA73-BADA77D46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00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UPSIDE / OFFERS</a:t>
            </a:r>
          </a:p>
        </p:txBody>
      </p:sp>
      <p:sp>
        <p:nvSpPr>
          <p:cNvPr id="4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6E00628-E9CB-4C30-A80F-3B9FFE3CC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000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E3E028-66CB-47E9-9A43-04FFE1A8E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85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33333"/>
            </a:solidFill>
            <a:prstDash val="solid"/>
          </a:ln>
        </p:spPr>
      </p:sp>
      <p:sp>
        <p:nvSpPr>
          <p:cNvPr id="6" name="footer-left">
            <a:extLst xmlns:a="http://schemas.openxmlformats.org/drawingml/2006/main">
              <a:ext uri="{FF2B5EF4-FFF2-40B4-BE49-F238E27FC236}">
                <a16:creationId xmlns:a16="http://schemas.microsoft.com/office/drawing/2014/main" id="{8C3BD088-E643-4CC4-AC7A-98C5BF8BB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defRPr>
            </a:pPr>
            <a:r>
              <a: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rPr>
              <a:t>PRIVATE COMMERCIAL DOSSIER / 24.07.2026</a:t>
            </a:r>
          </a:p>
        </p:txBody>
      </p:sp>
      <p:sp>
        <p:nvSpPr>
          <p:cNvPr id="7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79255E36-18C8-4D1A-9B40-DE0BA8486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534150"/>
            <a:ext cx="36576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defRPr>
            </a:pPr>
            <a:r>
              <a: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rPr>
              <a:t>БЮДЖЕТЫ И СРОКИ - ПРЕДВАРИТЕЛЬНЫЕ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035578-E093-4871-997F-2B538EC8C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0287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МЕРИТЬ НУЖНО НЕ КОНТЕНТ, А ПЕРЕХОД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D508E88-5189-483B-83B8-4D8910594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81125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21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7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37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DIGITAL ДОЛЖЕН ЗАКАНЧИВАТЬСЯ CHECK-IN.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461C2EF-BFA9-4568-9B95-AE7C4AC2D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095625"/>
            <a:ext cx="1676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47474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2E3AB71-0641-462B-8CE6-D1B4D66BC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3095625"/>
            <a:ext cx="1676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47474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D2AD04-837B-47FA-A00E-9D256143A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095625"/>
            <a:ext cx="1676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47474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0464D8-F3EF-40CA-A82E-ECE0B1B7F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095625"/>
            <a:ext cx="1676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47474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1E5F861-E110-41A8-A797-985C3E3F1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33675"/>
            <a:ext cx="723900" cy="723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8F7F4"/>
          </a:solidFill>
          <a:ln xmlns:a="http://schemas.openxmlformats.org/drawingml/2006/main" w="9525">
            <a:solidFill>
              <a:srgbClr val="F8F7F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CFE60DE-98A5-427E-99F0-47FDE33A9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432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4F6AED4-96C9-4929-9E17-D26DEB4D3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3714750"/>
            <a:ext cx="17526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80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DIGITAL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80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SIGNAL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C036FEE-34A9-4786-9A39-11F9C0CDF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4533900"/>
            <a:ext cx="1828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ролик, игра,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история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373100-1D17-4024-A430-15BBDBC66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733675"/>
            <a:ext cx="723900" cy="723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8F7F4"/>
          </a:solidFill>
          <a:ln xmlns:a="http://schemas.openxmlformats.org/drawingml/2006/main" w="9525">
            <a:solidFill>
              <a:srgbClr val="F8F7F4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E5A5749-B2E6-4EDF-B3E7-B1A1B2A7B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9432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0B8C013-79A6-4DDE-B191-BDC57B89A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714750"/>
            <a:ext cx="17526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80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УЧАСТИЕ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91DAB3-51B9-426F-84AD-49291DCB4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33900"/>
            <a:ext cx="1828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регистрация,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создание, матч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159C7A5-A057-4C9A-BCFE-BFAEA8472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733675"/>
            <a:ext cx="723900" cy="723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8F7F4"/>
          </a:solidFill>
          <a:ln xmlns:a="http://schemas.openxmlformats.org/drawingml/2006/main" w="9525">
            <a:solidFill>
              <a:srgbClr val="F8F7F4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AA36E87-C4B5-4681-858A-93347CB4C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29432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87B797B-53F7-43F1-B9CC-A8DC47E9C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714750"/>
            <a:ext cx="17526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80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ЛИЧНАЯ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80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ЦЕННОСТЬ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04B003F-14A4-4182-A937-05A0CD2BC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533900"/>
            <a:ext cx="1828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роль, команда,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приз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A2E5715-1631-4212-B892-EA50E87AE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733675"/>
            <a:ext cx="723900" cy="723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8F7F4"/>
          </a:solidFill>
          <a:ln xmlns:a="http://schemas.openxmlformats.org/drawingml/2006/main" w="9525">
            <a:solidFill>
              <a:srgbClr val="F8F7F4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777D952-97A6-42B5-9682-F85E0304D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432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7F87D4F-F9A1-40D1-AC11-54D08CE58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714750"/>
            <a:ext cx="17526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80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БИЛЕТ /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80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ЭКСКУРСИЯ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F622656-BC8E-47CB-B8D6-6EA96E9D6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4533900"/>
            <a:ext cx="1828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покупка или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бронь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3E1D352-6995-49CA-A028-AD36221E6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0350" y="2733675"/>
            <a:ext cx="723900" cy="723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4B12"/>
          </a:solidFill>
          <a:ln xmlns:a="http://schemas.openxmlformats.org/drawingml/2006/main" w="9525">
            <a:solidFill>
              <a:srgbClr val="F04B12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95C0351-76C3-44A2-A19B-9C52CF208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943225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05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CA8C531-B649-4723-A591-E24B29776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714750"/>
            <a:ext cx="17526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800" b="1" i="0">
                <a:solidFill>
                  <a:srgbClr val="F04B12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04B12"/>
                </a:solidFill>
                <a:latin typeface="Arial"/>
                <a:ea typeface="Arial"/>
                <a:cs typeface="Arial"/>
              </a:rPr>
              <a:t>STADIUM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800" b="1" i="0">
                <a:solidFill>
                  <a:srgbClr val="F04B12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04B12"/>
                </a:solidFill>
                <a:latin typeface="Arial"/>
                <a:ea typeface="Arial"/>
                <a:cs typeface="Arial"/>
              </a:rPr>
              <a:t>CHECK-IN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0922C51-43E8-4EA0-B9D5-2871EDD46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4533900"/>
            <a:ext cx="1828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подтверждённое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посещение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FB3F6BC-4C98-47BD-B7F0-462865C79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1500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ЕДИНЫЙ KPI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DFBAE64-5FD5-4B60-9354-072DE8AA8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5619750"/>
            <a:ext cx="666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Стоимость подтверждённого посетителя</a:t>
            </a:r>
          </a:p>
        </p:txBody>
      </p:sp>
    </p:spTree>
    <p:extLst>
      <p:ext uri="{BB962C8B-B14F-4D97-AF65-F5344CB8AC3E}">
        <p14:creationId xmlns:p14="http://schemas.microsoft.com/office/powerpoint/2010/main" val="195946816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7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dossier-tab">
            <a:extLst xmlns:a="http://schemas.openxmlformats.org/drawingml/2006/main">
              <a:ext uri="{FF2B5EF4-FFF2-40B4-BE49-F238E27FC236}">
                <a16:creationId xmlns:a16="http://schemas.microsoft.com/office/drawing/2014/main" id="{252F807D-1201-47F8-8CC9-8372B0F9C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0"/>
            <a:ext cx="2762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dossier-tab-label">
            <a:extLst xmlns:a="http://schemas.openxmlformats.org/drawingml/2006/main">
              <a:ext uri="{FF2B5EF4-FFF2-40B4-BE49-F238E27FC236}">
                <a16:creationId xmlns:a16="http://schemas.microsoft.com/office/drawing/2014/main" id="{56A820F6-6785-4346-97C8-5B00E68A6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"/>
            <a:ext cx="2495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ПОРТФЕЛЬ / 03 ФОРМАТА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883E0C83-A1AE-43B5-ABD1-06012D4F9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00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UPSIDE / OFFERS</a:t>
            </a:r>
          </a:p>
        </p:txBody>
      </p:sp>
      <p:sp>
        <p:nvSpPr>
          <p:cNvPr id="4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CACEABB-1A7A-4244-961E-69A0F8016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000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09F76F-9D42-43B0-96A9-595640473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85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BB5AE"/>
            </a:solidFill>
            <a:prstDash val="solid"/>
          </a:ln>
        </p:spPr>
      </p:sp>
      <p:sp>
        <p:nvSpPr>
          <p:cNvPr id="6" name="footer-left">
            <a:extLst xmlns:a="http://schemas.openxmlformats.org/drawingml/2006/main">
              <a:ext uri="{FF2B5EF4-FFF2-40B4-BE49-F238E27FC236}">
                <a16:creationId xmlns:a16="http://schemas.microsoft.com/office/drawing/2014/main" id="{D2611DF3-58DA-4AB8-8897-AFCEB9E89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68645E"/>
                </a:solidFill>
                <a:latin typeface="Courier New"/>
                <a:ea typeface="Courier New"/>
                <a:cs typeface="Courier New"/>
              </a:defRPr>
            </a:pPr>
            <a:r>
              <a:rPr sz="825" b="0" i="0">
                <a:solidFill>
                  <a:srgbClr val="68645E"/>
                </a:solidFill>
                <a:latin typeface="Courier New"/>
                <a:ea typeface="Courier New"/>
                <a:cs typeface="Courier New"/>
              </a:rPr>
              <a:t>PRIVATE COMMERCIAL DOSSIER / 24.07.2026</a:t>
            </a:r>
          </a:p>
        </p:txBody>
      </p:sp>
      <p:sp>
        <p:nvSpPr>
          <p:cNvPr id="7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AC55BBE6-702D-4AA5-80B7-AE79F1FAB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534150"/>
            <a:ext cx="36576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68645E"/>
                </a:solidFill>
                <a:latin typeface="Courier New"/>
                <a:ea typeface="Courier New"/>
                <a:cs typeface="Courier New"/>
              </a:defRPr>
            </a:pPr>
            <a:r>
              <a:rPr sz="825" b="0" i="0">
                <a:solidFill>
                  <a:srgbClr val="68645E"/>
                </a:solidFill>
                <a:latin typeface="Courier New"/>
                <a:ea typeface="Courier New"/>
                <a:cs typeface="Courier New"/>
              </a:rPr>
              <a:t>БЮДЖЕТЫ И СРОКИ - ПРЕДВАРИТЕЛЬНЫЕ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EB6646-51E4-4162-8032-1E37D61F2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0287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ТРИ РАЗНЫХ ТОЧКИ ВХОДА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9971CB-C89C-4979-B57A-4F0E59253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9048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7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37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ОДНА ЗАДАЧА. ТРИ МЕХАНИКИ.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2539518-B72C-41E1-B437-068E7484D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24100"/>
            <a:ext cx="3429000" cy="3390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00E6D8E-A2B3-49A9-96E5-E4F611222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24100"/>
            <a:ext cx="3429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FF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CF60895-505D-4FC9-941E-AF8AEF703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908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defRPr>
            </a:pPr>
            <a:r>
              <a:rPr sz="1875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941DBB-6276-4942-BD33-0A3DB7930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43250"/>
            <a:ext cx="30099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8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ЗЕНИТ.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28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ЛИГА УЛИЦ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48E9CC-D035-453B-A697-C44F045A9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343400"/>
            <a:ext cx="3009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8D8A85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8D8A85"/>
                </a:solidFill>
                <a:latin typeface="Courier New"/>
                <a:ea typeface="Courier New"/>
                <a:cs typeface="Courier New"/>
              </a:rPr>
              <a:t>СООБЩЕСТВО → СТАДИОН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1C6EF8-F89C-43E1-B597-986420EF0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743450"/>
            <a:ext cx="30099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0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Молодёжное сообщество и прямой путь на стадион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E6C72B0-4C04-4460-B86B-1971359AA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81625"/>
            <a:ext cx="3009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rPr>
              <a:t>7-12 млн ₽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CB84116-D672-4B8E-8BC6-26613E7F1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324100"/>
            <a:ext cx="3429000" cy="3390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CE7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CF02A3E-1A6A-4D0D-9DAA-B481E56FA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324100"/>
            <a:ext cx="3429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D8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C9D03AD-B2C3-439E-8E62-17AAE61BE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5908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defRPr>
            </a:pPr>
            <a:r>
              <a:rPr sz="1875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2389A79-FC4E-453A-96B6-2BA0D3DD6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143250"/>
            <a:ext cx="30099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224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5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МОЙ НЕВОЗМОЖНЫЙ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25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МАТЧ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1D5D7AE-D8CF-4273-A3FB-13F832725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343400"/>
            <a:ext cx="3009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6A6660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6A6660"/>
                </a:solidFill>
                <a:latin typeface="Courier New"/>
                <a:ea typeface="Courier New"/>
                <a:cs typeface="Courier New"/>
              </a:rPr>
              <a:t>PERSONAL AI → ВИЗИТ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564C79B-1C40-4D74-AEEA-FF4E21BA9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743450"/>
            <a:ext cx="30099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Вирусное участие, регистрация и билет / экскурсия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B773D05-1D7B-41D6-A3DC-CB71F24B6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381625"/>
            <a:ext cx="3009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rPr>
              <a:t>5-9 млн ₽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B4E07B5-382C-4F7C-8285-D6840F067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324100"/>
            <a:ext cx="3429000" cy="3390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CE7"/>
          </a:solidFill>
          <a:ln xmlns:a="http://schemas.openxmlformats.org/drawingml/2006/main" w="9525">
            <a:solidFill>
              <a:srgbClr val="090909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C4CE405-53C0-4F18-B426-0CCA19752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324100"/>
            <a:ext cx="3429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4B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033A0D9-3BC4-4575-8CD2-17542A49F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5908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875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CD06774-789B-4359-9B91-32B863B1D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143250"/>
            <a:ext cx="30099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8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НЕ ВЕРИШЬ -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28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ПРОВЕРЬ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7D1883E-38D4-449E-8CD3-461932BDE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343400"/>
            <a:ext cx="3009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6A6660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6A6660"/>
                </a:solidFill>
                <a:latin typeface="Courier New"/>
                <a:ea typeface="Courier New"/>
                <a:cs typeface="Courier New"/>
              </a:rPr>
              <a:t>AI FICTION → REALITY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51615C4-91CF-462A-94C2-2C58B687B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743450"/>
            <a:ext cx="30099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Always-on контентная система и измеримая конверсия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530FB13-A68F-4C5C-ACC7-FF483E413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5381625"/>
            <a:ext cx="3009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3-6 млн ₽ + retainer</a:t>
            </a:r>
          </a:p>
        </p:txBody>
      </p:sp>
    </p:spTree>
    <p:extLst>
      <p:ext uri="{BB962C8B-B14F-4D97-AF65-F5344CB8AC3E}">
        <p14:creationId xmlns:p14="http://schemas.microsoft.com/office/powerpoint/2010/main" val="6567623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C7FF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ossier-tab">
            <a:extLst xmlns:a="http://schemas.openxmlformats.org/drawingml/2006/main">
              <a:ext uri="{FF2B5EF4-FFF2-40B4-BE49-F238E27FC236}">
                <a16:creationId xmlns:a16="http://schemas.microsoft.com/office/drawing/2014/main" id="{F703EE90-F7C7-401D-A441-CF49B0345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0"/>
            <a:ext cx="2762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dossier-tab-label">
            <a:extLst xmlns:a="http://schemas.openxmlformats.org/drawingml/2006/main">
              <a:ext uri="{FF2B5EF4-FFF2-40B4-BE49-F238E27FC236}">
                <a16:creationId xmlns:a16="http://schemas.microsoft.com/office/drawing/2014/main" id="{5A6567B4-5FD1-4706-BC1D-C0DD986F1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"/>
            <a:ext cx="2495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2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FORMAT / 01 · COMMUNITY → STADIUM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68DE1D-67CE-429A-A47D-326FB7FDC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43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RABBIT STREETS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24C6B7-4E19-4919-9ACC-ED8B4D2EF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09700"/>
            <a:ext cx="7239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4000"/>
              </a:lnSpc>
              <a:buNone/>
              <a:defRPr sz="58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58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ЗЕНИТ.</a:t>
            </a:r>
          </a:p>
          <a:p xmlns:a="http://schemas.openxmlformats.org/drawingml/2006/main">
            <a:pPr algn="l">
              <a:lnSpc>
                <a:spcPct val="84000"/>
              </a:lnSpc>
              <a:buNone/>
              <a:defRPr sz="58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58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ЛИГА УЛИЦ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B74644-5912-4CC4-B7C7-DD5E0AF2A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429000"/>
            <a:ext cx="666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250" b="0" i="1">
                <a:solidFill>
                  <a:srgbClr val="090909"/>
                </a:solidFill>
                <a:latin typeface="Georgia"/>
                <a:ea typeface="Georgia"/>
                <a:cs typeface="Georgia"/>
              </a:defRPr>
            </a:pPr>
            <a:r>
              <a:rPr sz="2250" b="0" i="1">
                <a:solidFill>
                  <a:srgbClr val="090909"/>
                </a:solidFill>
                <a:latin typeface="Georgia"/>
                <a:ea typeface="Georgia"/>
                <a:cs typeface="Georgia"/>
              </a:rPr>
              <a:t>От дворовой команды - до «Газпром Арены».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1CF4CDB-65E4-4B64-BC41-81DCB9DA9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429125"/>
            <a:ext cx="685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Городская лига любительского футбола под эгидой «Зенита» превращает локальную игру в клубное сообщество и физический финал на стадионе.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E03A29-21AF-46CF-8D5A-ACAA696F0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066800"/>
            <a:ext cx="352425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8269732-228F-45E9-803F-6660E7F65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3906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rPr>
              <a:t>ПИЛОТ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65B5832-1083-4A0A-8651-26CE03A59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733550"/>
            <a:ext cx="295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12 НЕДЕЛЬ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9B2761-0CBD-43BF-9A0F-F35CEA032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5336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650" b="0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24-32 команды</a:t>
            </a:r>
          </a:p>
          <a:p xmlns:a="http://schemas.openxmlformats.org/drawingml/2006/main">
            <a:pPr algn="l">
              <a:lnSpc>
                <a:spcPct val="116000"/>
              </a:lnSpc>
              <a:buNone/>
              <a:defRPr sz="1650" b="0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5×5 или 7×7</a:t>
            </a:r>
          </a:p>
          <a:p xmlns:a="http://schemas.openxmlformats.org/drawingml/2006/main">
            <a:pPr algn="l">
              <a:lnSpc>
                <a:spcPct val="116000"/>
              </a:lnSpc>
              <a:buNone/>
              <a:defRPr sz="1650" b="0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Партнёрские городские поля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CCB75C-85D5-4B59-B9F2-EE1B6C4F6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13385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rPr>
              <a:t>ПРЕДВАРИТЕЛЬНЫЙ БЮДЖЕТ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0EF523-80EA-4F8A-91BC-E9ACEFB3E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514850"/>
            <a:ext cx="285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defRPr>
            </a:pPr>
            <a:r>
              <a:rPr sz="31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rPr>
              <a:t>7-12 МЛН ₽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2454029-AA32-469F-A17C-EDF7D2051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05550"/>
            <a:ext cx="781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900" b="0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05 / 13</a:t>
            </a:r>
          </a:p>
        </p:txBody>
      </p:sp>
    </p:spTree>
    <p:extLst>
      <p:ext uri="{BB962C8B-B14F-4D97-AF65-F5344CB8AC3E}">
        <p14:creationId xmlns:p14="http://schemas.microsoft.com/office/powerpoint/2010/main" val="17202329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9090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dossier-tab">
            <a:extLst xmlns:a="http://schemas.openxmlformats.org/drawingml/2006/main">
              <a:ext uri="{FF2B5EF4-FFF2-40B4-BE49-F238E27FC236}">
                <a16:creationId xmlns:a16="http://schemas.microsoft.com/office/drawing/2014/main" id="{7819EB69-4612-474F-A709-A967411D1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0"/>
            <a:ext cx="2762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FF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dossier-tab-label">
            <a:extLst xmlns:a="http://schemas.openxmlformats.org/drawingml/2006/main">
              <a:ext uri="{FF2B5EF4-FFF2-40B4-BE49-F238E27FC236}">
                <a16:creationId xmlns:a16="http://schemas.microsoft.com/office/drawing/2014/main" id="{D6ED3D21-8D64-491E-B033-359450A08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"/>
            <a:ext cx="2495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FORMAT / 01 · МЕХАНИКА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54D3DC25-F41A-4141-9402-A1AFF1D9D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00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RABBIT STREETS / ЗЕНИТ</a:t>
            </a:r>
          </a:p>
        </p:txBody>
      </p:sp>
      <p:sp>
        <p:nvSpPr>
          <p:cNvPr id="4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29B6677-EA3C-4000-807F-F0848670D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000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21822F-5915-4E91-A97F-ABC7CFBBA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85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33333"/>
            </a:solidFill>
            <a:prstDash val="solid"/>
          </a:ln>
        </p:spPr>
      </p:sp>
      <p:sp>
        <p:nvSpPr>
          <p:cNvPr id="6" name="footer-left">
            <a:extLst xmlns:a="http://schemas.openxmlformats.org/drawingml/2006/main">
              <a:ext uri="{FF2B5EF4-FFF2-40B4-BE49-F238E27FC236}">
                <a16:creationId xmlns:a16="http://schemas.microsoft.com/office/drawing/2014/main" id="{5F98724C-EB15-4625-AC5D-286EE22D9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defRPr>
            </a:pPr>
            <a:r>
              <a: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rPr>
              <a:t>PRIVATE COMMERCIAL DOSSIER / 24.07.2026</a:t>
            </a:r>
          </a:p>
        </p:txBody>
      </p:sp>
      <p:sp>
        <p:nvSpPr>
          <p:cNvPr id="7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11B9F5BC-AB43-4162-912B-2D880EF09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534150"/>
            <a:ext cx="36576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defRPr>
            </a:pPr>
            <a:r>
              <a: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rPr>
              <a:t>БЮДЖЕТЫ И СРОКИ - ПРЕДВАРИТЕЛЬНЫЕ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E42CBC7-93CE-4F1C-9327-6E579C11C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0096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rPr>
              <a:t>12-НЕДЕЛЬНЫЙ ПИЛОТ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BED2B5-F6E1-4312-8E73-FF9D41635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33500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0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ПЯТЬ ШАГОВ ДО ФИЗИЧЕСКОГО ФИНАЛА.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CB8CC5-027E-4535-8FB9-722609478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24100"/>
            <a:ext cx="2000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1616"/>
          </a:solidFill>
          <a:ln xmlns:a="http://schemas.openxmlformats.org/drawingml/2006/main" w="9525">
            <a:solidFill>
              <a:srgbClr val="3D3D3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ECF1B6-A1AD-4E6A-A91A-993B398E9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5146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defRPr>
            </a:pPr>
            <a:r>
              <a:rPr sz="13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3BDBED5-1519-4996-BF55-1AA6ADE32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289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НАБОР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AFE15C-29F4-4B1A-A6DC-D3ABAFDEC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24250"/>
            <a:ext cx="16573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Регистрация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24-32 команд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5DB87BA-537B-4FB8-8534-0978B3A4A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324100"/>
            <a:ext cx="2000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1616"/>
          </a:solidFill>
          <a:ln xmlns:a="http://schemas.openxmlformats.org/drawingml/2006/main" w="9525">
            <a:solidFill>
              <a:srgbClr val="3D3D3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602E07-0FE0-4F57-B310-9996B30ED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5146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defRPr>
            </a:pPr>
            <a:r>
              <a:rPr sz="13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977E93-0EDE-42F8-BBA7-2306AA6A9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0289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МАТЧИ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40D9BE-8CAA-4E04-BDCD-3A4C1BEE3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524250"/>
            <a:ext cx="16573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Поля партнёров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и расписание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30FF0DA-F4D8-465F-A435-093F98C47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324100"/>
            <a:ext cx="2000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1616"/>
          </a:solidFill>
          <a:ln xmlns:a="http://schemas.openxmlformats.org/drawingml/2006/main" w="9525">
            <a:solidFill>
              <a:srgbClr val="3D3D3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E07F88C-7A13-4DDC-93A3-48585B47D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5146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defRPr>
            </a:pPr>
            <a:r>
              <a:rPr sz="13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E868EF7-429B-4F82-BF8A-1B9DD96B7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0289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РЕЙТИНГ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B337AE5-3876-4CCC-A7B9-585435592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524250"/>
            <a:ext cx="16573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Карточки,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результаты, таблица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378416C-4D6A-4B45-A871-797543853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324100"/>
            <a:ext cx="2000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1616"/>
          </a:solidFill>
          <a:ln xmlns:a="http://schemas.openxmlformats.org/drawingml/2006/main" w="9525">
            <a:solidFill>
              <a:srgbClr val="3D3D3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5A1D60-4CA7-4858-9CF9-9AF119635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5146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defRPr>
            </a:pPr>
            <a:r>
              <a:rPr sz="1350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03DA8E8-68C2-4C37-B867-AEFDC3A86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0289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ИСТОРИИ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B88A835-A37F-42C2-AB37-D68C8C1F5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524250"/>
            <a:ext cx="16573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Хайлайты и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локальные герои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391F102-EED7-471A-A9C5-C85AB955D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24100"/>
            <a:ext cx="2000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FF2B"/>
          </a:solidFill>
          <a:ln xmlns:a="http://schemas.openxmlformats.org/drawingml/2006/main" w="9525">
            <a:solidFill>
              <a:srgbClr val="C7FF2B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07F4102-808B-42C5-9BB7-FB1849033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5146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3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3A048E3-5AD0-483B-B3C0-60F4FF4F0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0289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СТАДИОН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D643932-D769-479D-8027-EB06E3C23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524250"/>
            <a:ext cx="16573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Билет, экскурсия,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финальное событие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F30BCC7-AB2F-4CCD-8554-CB7E35DB1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3395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rPr>
              <a:t>ЗЕНИТ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E22001B-525E-442E-9EA4-CAA8228E7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57800"/>
            <a:ext cx="342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Эгида · медиа · билеты · призы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68474BF-62F3-4E3D-9031-B5C280D76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93395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rPr>
              <a:t>RABBIT STREETS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04EB75D-9EC9-49B7-BA0B-963C44E42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5257800"/>
            <a:ext cx="342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Регистрация · расписание · рейтинг · аналитика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BF849AB-17AA-4743-9700-604FEBB61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93395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C7FF2B"/>
                </a:solidFill>
                <a:latin typeface="Courier New"/>
                <a:ea typeface="Courier New"/>
                <a:cs typeface="Courier New"/>
              </a:rPr>
              <a:t>ПАРТНЁР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DBB9EA1-0DC5-4748-BAA2-2C3EA9A50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5257800"/>
            <a:ext cx="342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Площадки · производство · призовой фонд</a:t>
            </a:r>
          </a:p>
        </p:txBody>
      </p:sp>
    </p:spTree>
    <p:extLst>
      <p:ext uri="{BB962C8B-B14F-4D97-AF65-F5344CB8AC3E}">
        <p14:creationId xmlns:p14="http://schemas.microsoft.com/office/powerpoint/2010/main" val="191063499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25D8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dossier-tab">
            <a:extLst xmlns:a="http://schemas.openxmlformats.org/drawingml/2006/main">
              <a:ext uri="{FF2B5EF4-FFF2-40B4-BE49-F238E27FC236}">
                <a16:creationId xmlns:a16="http://schemas.microsoft.com/office/drawing/2014/main" id="{EE811712-03ED-4273-B2E8-5AE7CC304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0"/>
            <a:ext cx="2762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dossier-tab-label">
            <a:extLst xmlns:a="http://schemas.openxmlformats.org/drawingml/2006/main">
              <a:ext uri="{FF2B5EF4-FFF2-40B4-BE49-F238E27FC236}">
                <a16:creationId xmlns:a16="http://schemas.microsoft.com/office/drawing/2014/main" id="{13542BD1-E408-4092-808C-254D3DD02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"/>
            <a:ext cx="2495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2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FORMAT / 02 · PERSONAL AI → VISIT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FB4512-4C84-4C6E-9A04-868726C90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43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AXIOMA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E97C4A-B6C2-4B8B-AD92-E8709418B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14450"/>
            <a:ext cx="7239000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4000"/>
              </a:lnSpc>
              <a:buNone/>
              <a:defRPr sz="5025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5025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МОЙ НЕВОЗМОЖНЫЙ</a:t>
            </a:r>
          </a:p>
          <a:p xmlns:a="http://schemas.openxmlformats.org/drawingml/2006/main">
            <a:pPr algn="l">
              <a:lnSpc>
                <a:spcPct val="84000"/>
              </a:lnSpc>
              <a:buNone/>
              <a:defRPr sz="5025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5025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МАТЧ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FE39F3-7517-44CC-AD02-E71DD2A00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448050"/>
            <a:ext cx="6858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250" b="0" i="1">
                <a:solidFill>
                  <a:srgbClr val="090909"/>
                </a:solidFill>
                <a:latin typeface="Georgia"/>
                <a:ea typeface="Georgia"/>
                <a:cs typeface="Georgia"/>
              </a:defRPr>
            </a:pPr>
            <a:r>
              <a:rPr sz="2250" b="0" i="1">
                <a:solidFill>
                  <a:srgbClr val="090909"/>
                </a:solidFill>
                <a:latin typeface="Georgia"/>
                <a:ea typeface="Georgia"/>
                <a:cs typeface="Georgia"/>
              </a:rPr>
              <a:t>Персональный AI-ролик, который заканчивается реальным посещением.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33096A-B0F5-4BFE-9CB8-41DCB44F6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591050"/>
            <a:ext cx="6858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Пользователь становится героем клубного сюжета, делится им с друзьями и получает билет, скидку, розыгрыш или экскурсию.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88C119-EA2C-412C-88B4-DC2CF2D26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066800"/>
            <a:ext cx="352425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488557C-A13F-4D48-91EC-0878F2499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3906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rPr>
              <a:t>ПИЛОТ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BA7285-2B13-4B2D-959B-8CD9E61AB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733550"/>
            <a:ext cx="295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6-8 НЕДЕЛЬ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6FF05D-C6B9-44AD-BA9A-9B75D45B3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5336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650" b="0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Preset challenge</a:t>
            </a:r>
          </a:p>
          <a:p xmlns:a="http://schemas.openxmlformats.org/drawingml/2006/main">
            <a:pPr algn="l">
              <a:lnSpc>
                <a:spcPct val="116000"/>
              </a:lnSpc>
              <a:buNone/>
              <a:defRPr sz="1650" b="0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35-60 секунд</a:t>
            </a:r>
          </a:p>
          <a:p xmlns:a="http://schemas.openxmlformats.org/drawingml/2006/main">
            <a:pPr algn="l">
              <a:lnSpc>
                <a:spcPct val="116000"/>
              </a:lnSpc>
              <a:buNone/>
              <a:defRPr sz="1650" b="0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White-label интерфейс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872B4E6-CB1D-49CF-A08C-BCE9520C5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13385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rPr>
              <a:t>ПРЕДВАРИТЕЛЬНЫЙ БЮДЖЕТ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449E5F-8148-4AD1-A2BD-D73E7AC1F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514850"/>
            <a:ext cx="285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defRPr>
            </a:pPr>
            <a:r>
              <a:rPr sz="3150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rPr>
              <a:t>5-9 МЛН ₽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D8B202F-1A0F-4EDD-9119-9A3350C0E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05550"/>
            <a:ext cx="781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900" b="0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07 / 13</a:t>
            </a:r>
          </a:p>
        </p:txBody>
      </p:sp>
    </p:spTree>
    <p:extLst>
      <p:ext uri="{BB962C8B-B14F-4D97-AF65-F5344CB8AC3E}">
        <p14:creationId xmlns:p14="http://schemas.microsoft.com/office/powerpoint/2010/main" val="128785137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9090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dossier-tab">
            <a:extLst xmlns:a="http://schemas.openxmlformats.org/drawingml/2006/main">
              <a:ext uri="{FF2B5EF4-FFF2-40B4-BE49-F238E27FC236}">
                <a16:creationId xmlns:a16="http://schemas.microsoft.com/office/drawing/2014/main" id="{EAFF10EB-12BD-4CFD-9DB0-77C112FBD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0"/>
            <a:ext cx="2762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D8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dossier-tab-label">
            <a:extLst xmlns:a="http://schemas.openxmlformats.org/drawingml/2006/main">
              <a:ext uri="{FF2B5EF4-FFF2-40B4-BE49-F238E27FC236}">
                <a16:creationId xmlns:a16="http://schemas.microsoft.com/office/drawing/2014/main" id="{F4135FB7-C259-47A4-BA05-89334D789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"/>
            <a:ext cx="2495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FORMAT / 02 · МЕХАНИКА + SAFETY</a:t>
            </a:r>
          </a:p>
        </p:txBody>
      </p:sp>
      <p:sp>
        <p:nvSpPr>
          <p:cNvPr id="3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A01E2BF9-661C-41A5-B187-089AA085A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00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AXIOMA / ЗЕНИТ</a:t>
            </a:r>
          </a:p>
        </p:txBody>
      </p:sp>
      <p:sp>
        <p:nvSpPr>
          <p:cNvPr id="4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18F9A5A-87E3-455E-9330-74238D182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000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50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967FB1-C9D1-4AD8-8243-CF64356A3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85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33333"/>
            </a:solidFill>
            <a:prstDash val="solid"/>
          </a:ln>
        </p:spPr>
      </p:sp>
      <p:sp>
        <p:nvSpPr>
          <p:cNvPr id="6" name="footer-left">
            <a:extLst xmlns:a="http://schemas.openxmlformats.org/drawingml/2006/main">
              <a:ext uri="{FF2B5EF4-FFF2-40B4-BE49-F238E27FC236}">
                <a16:creationId xmlns:a16="http://schemas.microsoft.com/office/drawing/2014/main" id="{B100D95F-BCB1-4504-A29D-2FD2AD420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defRPr>
            </a:pPr>
            <a:r>
              <a: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rPr>
              <a:t>PRIVATE COMMERCIAL DOSSIER / 24.07.2026</a:t>
            </a:r>
          </a:p>
        </p:txBody>
      </p:sp>
      <p:sp>
        <p:nvSpPr>
          <p:cNvPr id="7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6D2E27E9-7B70-489F-A349-647E243D5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534150"/>
            <a:ext cx="36576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defRPr>
            </a:pPr>
            <a:r>
              <a:rPr sz="825" b="0" i="0">
                <a:solidFill>
                  <a:srgbClr val="8D8A85"/>
                </a:solidFill>
                <a:latin typeface="Courier New"/>
                <a:ea typeface="Courier New"/>
                <a:cs typeface="Courier New"/>
              </a:rPr>
              <a:t>БЮДЖЕТЫ И СРОКИ - ПРЕДВАРИТЕЛЬНЫЕ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92F46D-EC46-4BEE-B83E-69F3C74CC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0096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rPr>
              <a:t>ПУТЬ ПОЛЬЗОВАТЕЛЯ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202DB3-508B-4518-84F7-8CEB3A9E3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33500"/>
            <a:ext cx="8763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0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РОЛИК - НЕ ФИНАЛ. ФИНАЛ - ВИЗИТ.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B8F4E4-B856-4E15-9F03-CB17EC6E1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AB699D-A646-4245-8C25-251688431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0"/>
            <a:ext cx="1924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3F3F3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C3F3CF1-CAA3-4DD6-BA7E-D23DCEE07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5750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ВЫБРАТЬ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9FB0ED-ABB5-448C-A329-F53115974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57550"/>
            <a:ext cx="19526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Безопасный preset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A9C8283-6823-4C8B-A136-B8A0F67DD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2669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88ADA0-3693-413E-B655-9B4FD3287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667000"/>
            <a:ext cx="1924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3F3F3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191AD82-F420-4620-85E2-515292D23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85750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ЗАГРУЗИТЬ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7E6DEF-466C-4D4B-B719-2C8601456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257550"/>
            <a:ext cx="19526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Фото + согласие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FB6217B-16B1-4191-B9E0-137538C80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2669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DE07FD9-3F82-4447-BC5F-4D838C20E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667000"/>
            <a:ext cx="1924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3F3F3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E17A11B-34FE-49C0-B443-96D7B7F44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85750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СОЗДАТЬ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896BA4C-63F8-429E-B4D0-60A45D15A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257550"/>
            <a:ext cx="19526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AI-ролик 35-60 сек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214BE9E-E441-4A84-A533-04D6141DB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2669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D8E5C29-AC59-428D-B202-2992D21C0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667000"/>
            <a:ext cx="1924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3F3F3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03147C7-0DAF-4666-8A5F-AB4D7404F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85750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ПОДЕЛИТЬСЯ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975FC98-B6B7-4F06-9487-ECB17D9E7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257550"/>
            <a:ext cx="19526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Друзья + голосование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5D560E2-8F2A-4803-B877-7AE2E2C49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2669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rPr>
              <a:t>05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FD8437D-4B5A-4395-AAE7-DB1C4DCF3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667000"/>
            <a:ext cx="1924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5D8F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71D6A65-213A-4877-9410-7A01BB995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85750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ПРИЙТИ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ECE1778-4599-4E2E-B589-A601FB5D0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257550"/>
            <a:ext cx="19526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0" i="0">
                <a:solidFill>
                  <a:srgbClr val="8D8A85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8D8A85"/>
                </a:solidFill>
                <a:latin typeface="Arial"/>
                <a:ea typeface="Arial"/>
                <a:cs typeface="Arial"/>
              </a:rPr>
              <a:t>Билет + QR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3DF8D36-4567-4DA3-94C4-86C01D20B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95750"/>
            <a:ext cx="66675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1616"/>
          </a:solidFill>
          <a:ln xmlns:a="http://schemas.openxmlformats.org/drawingml/2006/main" w="9525">
            <a:solidFill>
              <a:srgbClr val="3D3D3D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BA4E07C-65F0-4F60-A2E5-872DF5294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3434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25D8F2"/>
                </a:solidFill>
                <a:latin typeface="Courier New"/>
                <a:ea typeface="Courier New"/>
                <a:cs typeface="Courier New"/>
              </a:rPr>
              <a:t>ИЗМЕРЕНИЕ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FF729F5-6715-430C-B3FF-86E22DD96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762500"/>
            <a:ext cx="6096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Регистрации · ролики · публикации · приглашённые друзья · покупки · брони · фактический QR-check-in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488F18C-8FA4-423E-9F83-A8AA53A6C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4095750"/>
            <a:ext cx="41910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D8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EE785C6-3DDA-470D-BC54-706C6F8FA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3434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BRAND SAFETY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E996C48-E3F0-45A1-9C9B-A0AA10573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724400"/>
            <a:ext cx="36385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Только presets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725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Согласованные assets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725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Модерация + quality gate</a:t>
            </a:r>
          </a:p>
        </p:txBody>
      </p:sp>
    </p:spTree>
    <p:extLst>
      <p:ext uri="{BB962C8B-B14F-4D97-AF65-F5344CB8AC3E}">
        <p14:creationId xmlns:p14="http://schemas.microsoft.com/office/powerpoint/2010/main" val="98414465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04B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dossier-tab">
            <a:extLst xmlns:a="http://schemas.openxmlformats.org/drawingml/2006/main">
              <a:ext uri="{FF2B5EF4-FFF2-40B4-BE49-F238E27FC236}">
                <a16:creationId xmlns:a16="http://schemas.microsoft.com/office/drawing/2014/main" id="{B9689B89-7CEB-421A-8AD4-0FE606CE3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0"/>
            <a:ext cx="2762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dossier-tab-label">
            <a:extLst xmlns:a="http://schemas.openxmlformats.org/drawingml/2006/main">
              <a:ext uri="{FF2B5EF4-FFF2-40B4-BE49-F238E27FC236}">
                <a16:creationId xmlns:a16="http://schemas.microsoft.com/office/drawing/2014/main" id="{33917888-0F9E-42D7-A8B6-861FA8F12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"/>
            <a:ext cx="2495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FORMAT / 03 · STORY → REALITY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D70FA1-1DA4-4FA2-B337-D65D1220C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43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AXIOMA / CONTENT ENGINE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21640D-3E4C-4412-A023-67C3FF145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09700"/>
            <a:ext cx="7239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4000"/>
              </a:lnSpc>
              <a:buNone/>
              <a:defRPr sz="58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58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НЕ ВЕРИШЬ -</a:t>
            </a:r>
          </a:p>
          <a:p xmlns:a="http://schemas.openxmlformats.org/drawingml/2006/main">
            <a:pPr algn="l">
              <a:lnSpc>
                <a:spcPct val="84000"/>
              </a:lnSpc>
              <a:buNone/>
              <a:defRPr sz="5850" b="1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5850" b="1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ПРОВЕРЬ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8C21C4-4691-415A-8378-A4C08015A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429000"/>
            <a:ext cx="68580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250" b="0" i="1">
                <a:solidFill>
                  <a:srgbClr val="090909"/>
                </a:solidFill>
                <a:latin typeface="Georgia"/>
                <a:ea typeface="Georgia"/>
                <a:cs typeface="Georgia"/>
              </a:defRPr>
            </a:pPr>
            <a:r>
              <a:rPr sz="2250" b="0" i="1">
                <a:solidFill>
                  <a:srgbClr val="090909"/>
                </a:solidFill>
                <a:latin typeface="Georgia"/>
                <a:ea typeface="Georgia"/>
                <a:cs typeface="Georgia"/>
              </a:rPr>
              <a:t>AI-медиасериал, возвращающий ценность настоящей эмоции.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1DD9DF-78BF-4DCB-BB8F-FCDDFA6D6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552950"/>
            <a:ext cx="685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0" i="0">
                <a:solidFill>
                  <a:srgbClr val="090909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090909"/>
                </a:solidFill>
                <a:latin typeface="Arial"/>
                <a:ea typeface="Arial"/>
                <a:cs typeface="Arial"/>
              </a:rPr>
              <a:t>Каждый эпизод альтернативной футбольной реальности заканчивается конкретным приглашением на матч, экскурсию или событие.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5490CD2-7BA7-4B62-868B-B4BD7AE1D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066800"/>
            <a:ext cx="352425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2E606B-5F43-46E7-8129-8B561B03A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3906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ПИЛОТ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897C63-52CB-4C54-A03F-9A8947881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733550"/>
            <a:ext cx="295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3 МЕСЯЦА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EAA4D1B-07CD-4EF0-8E82-E5F959F5D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53365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6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650" b="0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Тематические волны</a:t>
            </a:r>
          </a:p>
          <a:p xmlns:a="http://schemas.openxmlformats.org/drawingml/2006/main">
            <a:pPr algn="l">
              <a:lnSpc>
                <a:spcPct val="116000"/>
              </a:lnSpc>
              <a:buNone/>
              <a:defRPr sz="1650" b="0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Vertical series</a:t>
            </a:r>
          </a:p>
          <a:p xmlns:a="http://schemas.openxmlformats.org/drawingml/2006/main">
            <a:pPr algn="l">
              <a:lnSpc>
                <a:spcPct val="116000"/>
              </a:lnSpc>
              <a:buNone/>
              <a:defRPr sz="1650" b="0" i="0">
                <a:solidFill>
                  <a:srgbClr val="F8F7F4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F8F7F4"/>
                </a:solidFill>
                <a:latin typeface="Arial"/>
                <a:ea typeface="Arial"/>
                <a:cs typeface="Arial"/>
              </a:rPr>
              <a:t>Offline CTA в каждом эпизоде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E3DBE3-8185-481B-A107-81680B553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0195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МОДЕЛЬ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99886B-4F45-4778-A98D-547A0A529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34340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70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defRPr>
            </a:pPr>
            <a:r>
              <a:rPr sz="2700" b="1" i="0">
                <a:solidFill>
                  <a:srgbClr val="F04B12"/>
                </a:solidFill>
                <a:latin typeface="Courier New"/>
                <a:ea typeface="Courier New"/>
                <a:cs typeface="Courier New"/>
              </a:rPr>
              <a:t>3-6 МЛН ₽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AA3606E-8F7E-4F7B-A8D1-BEEEA8181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8958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defRPr>
            </a:pPr>
            <a:r>
              <a:rPr sz="1650" b="1" i="0">
                <a:solidFill>
                  <a:srgbClr val="F8F7F4"/>
                </a:solidFill>
                <a:latin typeface="Courier New"/>
                <a:ea typeface="Courier New"/>
                <a:cs typeface="Courier New"/>
              </a:rPr>
              <a:t>+ 1,5-3 млн ₽ / мес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1B75F8-79B4-4F59-94B9-1FC222468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05550"/>
            <a:ext cx="781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090909"/>
                </a:solidFill>
                <a:latin typeface="Courier New"/>
                <a:ea typeface="Courier New"/>
                <a:cs typeface="Courier New"/>
              </a:defRPr>
            </a:pPr>
            <a:r>
              <a:rPr sz="900" b="0" i="0">
                <a:solidFill>
                  <a:srgbClr val="090909"/>
                </a:solidFill>
                <a:latin typeface="Courier New"/>
                <a:ea typeface="Courier New"/>
                <a:cs typeface="Courier New"/>
              </a:rPr>
              <a:t>09 / 13</a:t>
            </a:r>
          </a:p>
        </p:txBody>
      </p:sp>
    </p:spTree>
    <p:extLst>
      <p:ext uri="{BB962C8B-B14F-4D97-AF65-F5344CB8AC3E}">
        <p14:creationId xmlns:p14="http://schemas.microsoft.com/office/powerpoint/2010/main" val="174414365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2026-07-24T13:27:30.1770000Z</dcterms:created>
  <dcterms:modified xsi:type="dcterms:W3CDTF">2026-07-24T13:27:30.1770000Z</dcterms:modified>
</coreProperties>
</file>